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CD4B_13CC7D24.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CD32_AB04CCAC.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147471538" r:id="rId2"/>
    <p:sldId id="2147471628" r:id="rId3"/>
    <p:sldId id="2147471629" r:id="rId4"/>
    <p:sldId id="2147471630" r:id="rId5"/>
    <p:sldId id="2147471653" r:id="rId6"/>
    <p:sldId id="2147470681" r:id="rId7"/>
    <p:sldId id="2076138069" r:id="rId8"/>
    <p:sldId id="2147470667" r:id="rId9"/>
    <p:sldId id="2147470661" r:id="rId10"/>
    <p:sldId id="2147470642" r:id="rId11"/>
    <p:sldId id="2147470658" r:id="rId12"/>
    <p:sldId id="2147470659" r:id="rId13"/>
    <p:sldId id="2147470672" r:id="rId14"/>
    <p:sldId id="2147470680" r:id="rId15"/>
    <p:sldId id="2147470660" r:id="rId16"/>
    <p:sldId id="2147471498" r:id="rId17"/>
    <p:sldId id="268" r:id="rId18"/>
    <p:sldId id="270" r:id="rId19"/>
    <p:sldId id="2147471547" r:id="rId20"/>
    <p:sldId id="214747154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9FC13A5A-7AF7-5A83-B600-4FD5E083A471}" name="Luis Feliz" initials="LF" userId="S::lufeliz@microsoft.com::882c4171-3862-425e-b269-d2b98b452e0d" providerId="AD"/>
  <p188:author id="{57D8226B-79AA-9047-C5C4-4787C69791C2}" name="Arshad Azeem" initials="AA" userId="S::arazeem@microsoft.com::e205bf7b-b13b-4cf4-ad52-fce147723eb1" providerId="AD"/>
  <p188:author id="{FEB5586F-9B98-2867-F6F0-98C7F20E7F76}" name="Luis Feliz" initials="LF" userId="b010e27e1d7d976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18539-4206-49D7-BE38-6E7DBB158A1B}" v="1" dt="2023-05-03T07:54:44.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omments/modernComment_7FFFCD32_AB04CCAC.xml><?xml version="1.0" encoding="utf-8"?>
<p188:cmLst xmlns:a="http://schemas.openxmlformats.org/drawingml/2006/main" xmlns:r="http://schemas.openxmlformats.org/officeDocument/2006/relationships" xmlns:p188="http://schemas.microsoft.com/office/powerpoint/2018/8/main">
  <p188:cm id="{99ED82C3-9C63-428E-8709-52A8978F2D6C}" authorId="{9FC13A5A-7AF7-5A83-B600-4FD5E083A471}" status="resolved" created="2022-08-15T16:53:22.378">
    <ac:txMkLst xmlns:ac="http://schemas.microsoft.com/office/drawing/2013/main/command">
      <pc:docMk xmlns:pc="http://schemas.microsoft.com/office/powerpoint/2013/main/command"/>
      <pc:sldMk xmlns:pc="http://schemas.microsoft.com/office/powerpoint/2013/main/command" cId="2869218476" sldId="2147470642"/>
      <ac:spMk id="2" creationId="{1965CBF0-F7C9-F956-25FC-9E672D518B93}"/>
      <ac:txMk cp="0">
        <ac:context len="17" hash="2837349501"/>
      </ac:txMk>
    </ac:txMkLst>
    <p188:pos x="9580123" y="597913"/>
    <p188:txBody>
      <a:bodyPr/>
      <a:lstStyle/>
      <a:p>
        <a:r>
          <a:rPr lang="en-US"/>
          <a:t>Need help rewording this</a:t>
        </a:r>
      </a:p>
    </p188:txBody>
  </p188:cm>
</p188:cmLst>
</file>

<file path=ppt/comments/modernComment_7FFFCD4B_13CC7D24.xml><?xml version="1.0" encoding="utf-8"?>
<p188:cmLst xmlns:a="http://schemas.openxmlformats.org/drawingml/2006/main" xmlns:r="http://schemas.openxmlformats.org/officeDocument/2006/relationships" xmlns:p188="http://schemas.microsoft.com/office/powerpoint/2018/8/main">
  <p188:cm id="{AD3F4335-F102-4C6A-9C96-6336260B674F}" authorId="{57D8226B-79AA-9047-C5C4-4787C69791C2}" status="resolved" created="2022-08-22T14:47:03.297">
    <pc:sldMkLst xmlns:pc="http://schemas.microsoft.com/office/powerpoint/2013/main/command">
      <pc:docMk/>
      <pc:sldMk cId="332168484" sldId="2147470667"/>
    </pc:sldMkLst>
    <p188:replyLst>
      <p188:reply id="{8782D7AA-6577-4C4A-9DFD-F93D48BD7033}" authorId="{FEB5586F-9B98-2867-F6F0-98C7F20E7F76}" created="2022-08-26T01:34:14.220">
        <p188:txBody>
          <a:bodyPr/>
          <a:lstStyle/>
          <a:p>
            <a:r>
              <a:rPr lang="en-US"/>
              <a:t>We can cut it out if we are running out of time.. Its only a 1.20 minute video.. The relevance is the Well Architected framework…     as a reason why to love the service (the ecosystem)</a:t>
            </a:r>
          </a:p>
        </p188:txBody>
      </p188:reply>
      <p188:reply id="{89B7DFED-8021-4E23-A8EB-CB2E26CD3F5F}" authorId="{FEB5586F-9B98-2867-F6F0-98C7F20E7F76}" created="2022-08-26T01:34:37.796">
        <p188:txBody>
          <a:bodyPr/>
          <a:lstStyle/>
          <a:p>
            <a:r>
              <a:rPr lang="en-US"/>
              <a:t>Remember the talk is about "operate spring apps at scale"</a:t>
            </a:r>
          </a:p>
        </p188:txBody>
      </p188:reply>
      <p188:reply id="{21902D19-CDEA-485C-AC02-7206FB42EDAA}" authorId="{FEB5586F-9B98-2867-F6F0-98C7F20E7F76}" created="2022-08-28T19:07:58.657">
        <p188:txBody>
          <a:bodyPr/>
          <a:lstStyle/>
          <a:p>
            <a:r>
              <a:rPr lang="en-US"/>
              <a:t>Hi, ok, lets discuss when you get in.. I couldn’t find anything that applies to ASA to be honest, so I may just make a screenshot or quick mention
</a:t>
            </a:r>
          </a:p>
        </p188:txBody>
      </p188:reply>
    </p188:replyLst>
    <p188:txBody>
      <a:bodyPr/>
      <a:lstStyle/>
      <a:p>
        <a:r>
          <a:rPr lang="en-US"/>
          <a:t>Do we really need Azure Advisor? Wondering what's specific to ASA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5A83B-0C2D-4E27-8B64-137134562900}"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53DF1-96D3-45E4-BB8F-3FD595FE693D}" type="slidenum">
              <a:rPr lang="en-IN" smtClean="0"/>
              <a:t>‹#›</a:t>
            </a:fld>
            <a:endParaRPr lang="en-IN"/>
          </a:p>
        </p:txBody>
      </p:sp>
    </p:spTree>
    <p:extLst>
      <p:ext uri="{BB962C8B-B14F-4D97-AF65-F5344CB8AC3E}">
        <p14:creationId xmlns:p14="http://schemas.microsoft.com/office/powerpoint/2010/main" val="180206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772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these concepts apply to some very common scenarios.</a:t>
            </a:r>
          </a:p>
          <a:p>
            <a:endParaRPr lang="en-US"/>
          </a:p>
          <a:p>
            <a:endParaRPr lang="en-US"/>
          </a:p>
          <a:p>
            <a:pPr marL="228600" indent="-228600">
              <a:buFont typeface="Arial" panose="020B0604020202020204" pitchFamily="34" charset="0"/>
              <a:buChar char="•"/>
            </a:pPr>
            <a:r>
              <a:rPr lang="en-US"/>
              <a:t>An internal-only application, such as a line of business application.</a:t>
            </a:r>
          </a:p>
          <a:p>
            <a:pPr marL="228600" indent="-228600">
              <a:buFont typeface="Arial" panose="020B0604020202020204" pitchFamily="34" charset="0"/>
              <a:buChar char="•"/>
            </a:pPr>
            <a:r>
              <a:rPr lang="en-US"/>
              <a:t>Internet-accessible app, but let’s make it more interesting. This app also needs to connect to on-premises resources.</a:t>
            </a:r>
          </a:p>
          <a:p>
            <a:pPr marL="228600" indent="-228600">
              <a:buFont typeface="Arial" panose="020B0604020202020204" pitchFamily="34" charset="0"/>
              <a:buChar char="•"/>
            </a:pPr>
            <a:r>
              <a:rPr lang="en-US"/>
              <a:t>Internet-accessible app that needs to meet regulatory compliance.</a:t>
            </a:r>
          </a:p>
          <a:p>
            <a:pPr marL="228600" indent="-228600">
              <a:buAutoNum type="arabicParenR"/>
            </a:pPr>
            <a:endParaRPr lang="en-US"/>
          </a:p>
          <a:p>
            <a:pPr marL="0" indent="0">
              <a:buNone/>
            </a:pPr>
            <a:r>
              <a:rPr lang="en-US"/>
              <a:t>Let’s begin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FCB24A-52F1-43EC-91F1-EAD03DF0F6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89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Summary:</a:t>
            </a:r>
          </a:p>
          <a:p>
            <a:pPr marL="171450" indent="-171450">
              <a:buFont typeface="Arial" panose="020B0604020202020204" pitchFamily="34" charset="0"/>
              <a:buChar char="•"/>
            </a:pPr>
            <a:r>
              <a:rPr lang="en-US" sz="800"/>
              <a:t>Fast connect from on-premises via </a:t>
            </a:r>
            <a:r>
              <a:rPr lang="en-US" sz="800" err="1"/>
              <a:t>vpn</a:t>
            </a:r>
            <a:r>
              <a:rPr lang="en-US" sz="800"/>
              <a:t> or circuit</a:t>
            </a:r>
          </a:p>
          <a:p>
            <a:pPr marL="171450" indent="-171450">
              <a:buFont typeface="Arial" panose="020B0604020202020204" pitchFamily="34" charset="0"/>
              <a:buChar char="•"/>
            </a:pPr>
            <a:r>
              <a:rPr lang="en-US" sz="800"/>
              <a:t>Route via hub then spoke</a:t>
            </a:r>
          </a:p>
          <a:p>
            <a:pPr marL="171450" indent="-171450">
              <a:buFont typeface="Arial" panose="020B0604020202020204" pitchFamily="34" charset="0"/>
              <a:buChar char="•"/>
            </a:pPr>
            <a:r>
              <a:rPr lang="en-US" sz="800"/>
              <a:t>Single sign-on</a:t>
            </a:r>
          </a:p>
          <a:p>
            <a:pPr marL="171450" indent="-171450">
              <a:buFont typeface="Arial" panose="020B0604020202020204" pitchFamily="34" charset="0"/>
              <a:buChar char="•"/>
            </a:pPr>
            <a:r>
              <a:rPr lang="en-US" sz="800"/>
              <a:t>Spring apps access to other resources in the private network</a:t>
            </a:r>
          </a:p>
          <a:p>
            <a:endParaRPr lang="en-US" sz="800"/>
          </a:p>
          <a:p>
            <a:r>
              <a:rPr lang="en-US" sz="800"/>
              <a:t>You have deployed a line a of business app to Azure Spring Apps. For example, an employee portal or some type of ti</a:t>
            </a:r>
            <a:r>
              <a:rPr lang="en-US" sz="800">
                <a:highlight>
                  <a:srgbClr val="FFFF00"/>
                </a:highlight>
              </a:rPr>
              <a:t>me-tr</a:t>
            </a:r>
            <a:r>
              <a:rPr lang="en-US" sz="800"/>
              <a:t>acking application:</a:t>
            </a:r>
          </a:p>
          <a:p>
            <a:pPr marL="171450" indent="-171450">
              <a:buFont typeface="Arial" panose="020B0604020202020204" pitchFamily="34" charset="0"/>
              <a:buChar char="•"/>
            </a:pPr>
            <a:r>
              <a:rPr lang="en-US" sz="800"/>
              <a:t>Your users need to connect to this app over the private network, meaning, users at the office or perhaps working from home, but using VPN.</a:t>
            </a:r>
          </a:p>
          <a:p>
            <a:pPr marL="171450" indent="-171450">
              <a:buFont typeface="Arial" panose="020B0604020202020204" pitchFamily="34" charset="0"/>
              <a:buChar char="•"/>
            </a:pPr>
            <a:r>
              <a:rPr lang="en-US" sz="800"/>
              <a:t>You connect your offices and datacenters to Azure using a site-to-site VPN or physical circuit. By the way, we call that physical circuit – express route, and you can go up to 100 Gigabits.</a:t>
            </a:r>
          </a:p>
          <a:p>
            <a:pPr marL="171450" indent="-171450">
              <a:buFont typeface="Arial" panose="020B0604020202020204" pitchFamily="34" charset="0"/>
              <a:buChar char="•"/>
            </a:pPr>
            <a:r>
              <a:rPr lang="en-US" sz="800"/>
              <a:t>This app is meant for your employees, so we want to make sure we implement access control using their own corporate accounts, no need to have a second set of credentials.</a:t>
            </a:r>
          </a:p>
          <a:p>
            <a:pPr marL="171450" indent="-171450">
              <a:buFont typeface="Arial" panose="020B0604020202020204" pitchFamily="34" charset="0"/>
              <a:buChar char="•"/>
            </a:pPr>
            <a:r>
              <a:rPr lang="en-US" sz="800"/>
              <a:t>Azure Spring Apps makes it simple to authenticate your users using single sign-on against your existing directories. You can then do things like require multi-factor authentication to protect those logins.</a:t>
            </a:r>
          </a:p>
          <a:p>
            <a:pPr marL="171450" indent="-171450">
              <a:buFont typeface="Arial" panose="020B0604020202020204" pitchFamily="34" charset="0"/>
              <a:buChar char="•"/>
            </a:pPr>
            <a:r>
              <a:rPr lang="en-US" sz="800"/>
              <a:t>Your app can access other Azure-Native services like databases, storage accounts, over the private network, etc.</a:t>
            </a:r>
          </a:p>
          <a:p>
            <a:endParaRPr lang="en-US" sz="800"/>
          </a:p>
          <a:p>
            <a:r>
              <a:rPr lang="en-US" sz="800"/>
              <a:t>Internal line of business app. For example, some type of employee portal or time-tracking application:</a:t>
            </a:r>
          </a:p>
          <a:p>
            <a:pPr marL="171450" indent="-171450">
              <a:buFont typeface="Arial" panose="020B0604020202020204" pitchFamily="34" charset="0"/>
              <a:buChar char="•"/>
            </a:pPr>
            <a:r>
              <a:rPr lang="en-US" sz="800"/>
              <a:t>Your employees can connect to the Azure Spring Apps service via the private network, no need to go over the internet.</a:t>
            </a:r>
          </a:p>
          <a:p>
            <a:pPr marL="171450" indent="-171450">
              <a:buFont typeface="Arial" panose="020B0604020202020204" pitchFamily="34" charset="0"/>
              <a:buChar char="•"/>
            </a:pPr>
            <a:r>
              <a:rPr lang="en-US" sz="800"/>
              <a:t>Your corporate datacenters connect to Azure via a site-to-site VPN or a physical circuit, 2 very industry-standard options.</a:t>
            </a:r>
          </a:p>
          <a:p>
            <a:pPr marL="171450" indent="-171450">
              <a:buFont typeface="Arial" panose="020B0604020202020204" pitchFamily="34" charset="0"/>
              <a:buChar char="•"/>
            </a:pPr>
            <a:r>
              <a:rPr lang="en-US" sz="800"/>
              <a:t>You can have multiple connections for high availability and from different geographic locations. And to meet your speed and latency requirements.</a:t>
            </a:r>
          </a:p>
          <a:p>
            <a:pPr marL="171450" indent="-171450">
              <a:buFont typeface="Arial" panose="020B0604020202020204" pitchFamily="34" charset="0"/>
              <a:buChar char="•"/>
            </a:pPr>
            <a:r>
              <a:rPr lang="en-US" sz="800"/>
              <a:t>App does not expose endpoints to the internet.</a:t>
            </a:r>
          </a:p>
          <a:p>
            <a:endParaRPr lang="en-US" sz="800"/>
          </a:p>
          <a:p>
            <a:r>
              <a:rPr lang="en-US" sz="800"/>
              <a:t>So, it doesn’t matter if you need to provide service for 10 employees in 1 office, or hundreds of thousands of employees in offices across the globe, there are solutions for this.</a:t>
            </a:r>
          </a:p>
          <a:p>
            <a:r>
              <a:rPr lang="en-US" sz="800">
                <a:highlight>
                  <a:srgbClr val="FFFF00"/>
                </a:highlight>
              </a:rPr>
              <a:t>In our hub network, we</a:t>
            </a:r>
          </a:p>
          <a:p>
            <a:endParaRPr lang="en-US" sz="800"/>
          </a:p>
          <a:p>
            <a:r>
              <a:rPr lang="en-US" sz="800"/>
              <a:t>Because this app is meant for your employees, we would want them to log in with their corporate credentials and not a second account.</a:t>
            </a:r>
          </a:p>
          <a:p>
            <a:r>
              <a:rPr lang="en-US" sz="800"/>
              <a:t>Azure Spring Apps makes it possible to configure single sign-on against your existing directories.</a:t>
            </a:r>
          </a:p>
          <a:p>
            <a:r>
              <a:rPr lang="en-US" sz="800"/>
              <a:t>And if you use Azure Active directory, you can easily require multi-factor authentication to protect those apps.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14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a:t>
            </a:r>
          </a:p>
          <a:p>
            <a:r>
              <a:rPr lang="en-US"/>
              <a:t>   app is protected by WAF from common attacks</a:t>
            </a:r>
          </a:p>
          <a:p>
            <a:r>
              <a:rPr lang="en-US"/>
              <a:t>   on prem reach back via VPN or ER</a:t>
            </a:r>
          </a:p>
          <a:p>
            <a:r>
              <a:rPr lang="en-US"/>
              <a:t>   High availability options</a:t>
            </a:r>
          </a:p>
          <a:p>
            <a:endParaRPr lang="en-US"/>
          </a:p>
          <a:p>
            <a:r>
              <a:rPr lang="en-US"/>
              <a:t>   Multiple instances</a:t>
            </a:r>
          </a:p>
          <a:p>
            <a:r>
              <a:rPr lang="en-US"/>
              <a:t>   Across different geo areas (East coast / west coast)</a:t>
            </a:r>
          </a:p>
          <a:p>
            <a:r>
              <a:rPr lang="en-US"/>
              <a:t>   Use a global </a:t>
            </a:r>
            <a:r>
              <a:rPr lang="en-US" err="1"/>
              <a:t>dns</a:t>
            </a:r>
            <a:r>
              <a:rPr lang="en-US"/>
              <a:t> load balancer to send users to the closest area.</a:t>
            </a:r>
          </a:p>
          <a:p>
            <a:endParaRPr lang="en-US"/>
          </a:p>
          <a:p>
            <a:endParaRPr lang="en-US"/>
          </a:p>
          <a:p>
            <a:endParaRPr lang="en-US"/>
          </a:p>
          <a:p>
            <a:r>
              <a:rPr lang="en-US"/>
              <a:t>In this scenario, we have an app that’s exposed to the big bad internet.</a:t>
            </a:r>
          </a:p>
          <a:p>
            <a:r>
              <a:rPr lang="en-US"/>
              <a:t>Perhaps this app is your customers or for partners.</a:t>
            </a:r>
          </a:p>
          <a:p>
            <a:r>
              <a:rPr lang="en-US"/>
              <a:t>For example, a billing and subscription management application.</a:t>
            </a:r>
          </a:p>
          <a:p>
            <a:endParaRPr lang="en-US"/>
          </a:p>
          <a:p>
            <a:r>
              <a:rPr lang="en-US"/>
              <a:t>You may notice we added a new component in the hub virtual network.</a:t>
            </a:r>
          </a:p>
          <a:p>
            <a:r>
              <a:rPr lang="en-US"/>
              <a:t>An application gateway, which is also a Web application firewall.</a:t>
            </a:r>
          </a:p>
          <a:p>
            <a:r>
              <a:rPr lang="en-US"/>
              <a:t>By doing this, we are instantly protecting your app from common attacks, such as SQL injection, cross site scripting, DDOS attacks, no code changes required.</a:t>
            </a:r>
          </a:p>
          <a:p>
            <a:r>
              <a:rPr lang="en-US"/>
              <a:t>We are also adding layer of security between your app and the internet. You could for example make it where only certain endpoints of the application are exposed, any other traffic does not make it back to your app. </a:t>
            </a:r>
          </a:p>
          <a:p>
            <a:endParaRPr lang="en-US"/>
          </a:p>
          <a:p>
            <a:endParaRPr lang="en-US"/>
          </a:p>
          <a:p>
            <a:r>
              <a:rPr lang="en-US"/>
              <a:t>Also, this application needs to reach back to your on premises network for some type of database or API, maybe a mainframe.</a:t>
            </a:r>
          </a:p>
          <a:p>
            <a:endParaRPr lang="en-US"/>
          </a:p>
          <a:p>
            <a:r>
              <a:rPr lang="en-US"/>
              <a:t>That site to site VPN or physical circuit is bi-directional.</a:t>
            </a:r>
          </a:p>
          <a:p>
            <a:r>
              <a:rPr lang="en-US"/>
              <a:t>So you can reach back to </a:t>
            </a:r>
            <a:r>
              <a:rPr lang="en-US" err="1"/>
              <a:t>onprem</a:t>
            </a:r>
            <a:r>
              <a:rPr lang="en-US"/>
              <a:t> and connect to the resources you need to.</a:t>
            </a:r>
          </a:p>
          <a:p>
            <a:endParaRPr lang="en-US"/>
          </a:p>
          <a:p>
            <a:endParaRPr lang="en-US"/>
          </a:p>
          <a:p>
            <a:r>
              <a:rPr lang="en-US"/>
              <a:t>And to make your app super resilient, you make it highly available.</a:t>
            </a:r>
          </a:p>
          <a:p>
            <a:r>
              <a:rPr lang="en-US"/>
              <a:t>High availability comes in multiple flavors</a:t>
            </a:r>
          </a:p>
          <a:p>
            <a:endParaRPr lang="en-US"/>
          </a:p>
          <a:p>
            <a:r>
              <a:rPr lang="en-US"/>
              <a:t>You can make Azure spring apps highly available within a single data center, but multiple racks.. Reach rack has its own power, cooling, networking setup</a:t>
            </a:r>
          </a:p>
          <a:p>
            <a:r>
              <a:rPr lang="en-US"/>
              <a:t>You can also make Azure spring apps highly available across multiple data centers, we call those Zones.</a:t>
            </a:r>
          </a:p>
          <a:p>
            <a:r>
              <a:rPr lang="en-US"/>
              <a:t>And in this case your app is resilient not only at the rack level, but also the data center level, protecting you from things like a “Fire at the data center”</a:t>
            </a:r>
          </a:p>
          <a:p>
            <a:endParaRPr lang="en-US"/>
          </a:p>
          <a:p>
            <a:r>
              <a:rPr lang="en-US"/>
              <a:t>Let me show how simple it is to make your apps highly available.</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67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188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availability across 3 distinct datacenters, just a checkbox.</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36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a:t>
            </a:r>
          </a:p>
          <a:p>
            <a:r>
              <a:rPr lang="en-US"/>
              <a:t>  App is subject to regulations  </a:t>
            </a:r>
          </a:p>
          <a:p>
            <a:r>
              <a:rPr lang="en-US"/>
              <a:t>  Controls like  “monitor and log every connection”, Data encryption, Data residency, Access control</a:t>
            </a:r>
          </a:p>
          <a:p>
            <a:r>
              <a:rPr lang="en-US"/>
              <a:t>  NVA or Az Firewall to restrict, monitor, inspect and log all connections</a:t>
            </a:r>
          </a:p>
          <a:p>
            <a:r>
              <a:rPr lang="en-US"/>
              <a:t>  Platform controls allow you to encrypt storage, databases, and network traffic</a:t>
            </a:r>
          </a:p>
          <a:p>
            <a:r>
              <a:rPr lang="en-US"/>
              <a:t>  Azure Role based access control – fine grained least privilege scenarios</a:t>
            </a:r>
          </a:p>
          <a:p>
            <a:r>
              <a:rPr lang="en-US"/>
              <a:t>  Deploy to your region of choice.</a:t>
            </a:r>
          </a:p>
          <a:p>
            <a:endParaRPr lang="en-US"/>
          </a:p>
          <a:p>
            <a:endParaRPr lang="en-US"/>
          </a:p>
          <a:p>
            <a:endParaRPr lang="en-US"/>
          </a:p>
          <a:p>
            <a:endParaRPr lang="en-US"/>
          </a:p>
          <a:p>
            <a:endParaRPr lang="en-US"/>
          </a:p>
          <a:p>
            <a:endParaRPr lang="en-US"/>
          </a:p>
          <a:p>
            <a:endParaRPr lang="en-US"/>
          </a:p>
          <a:p>
            <a:endParaRPr lang="en-US"/>
          </a:p>
          <a:p>
            <a:r>
              <a:rPr lang="en-US"/>
              <a:t>In this design, we take the same publicly accessible app, but it happens that this is for a regulated industry, or your processing regulated data, like PCI and payment information.</a:t>
            </a:r>
          </a:p>
          <a:p>
            <a:r>
              <a:rPr lang="en-US"/>
              <a:t>In this case you will have a number of requirements you need meet, like:</a:t>
            </a:r>
          </a:p>
          <a:p>
            <a:endParaRPr lang="en-US"/>
          </a:p>
          <a:p>
            <a:r>
              <a:rPr lang="en-US"/>
              <a:t>Logging and inspecting every connection back to the app.</a:t>
            </a:r>
          </a:p>
          <a:p>
            <a:r>
              <a:rPr lang="en-US"/>
              <a:t>For this design, we have added a firewall, which could be an Azure Firewall, or it could be a Network virtual appliance, by a vendor, of your choice, like Cisco, Palo Alto, Checkpoint, to name a few.</a:t>
            </a:r>
          </a:p>
          <a:p>
            <a:r>
              <a:rPr lang="en-US"/>
              <a:t>These services allow you to perform TLS inspection and control and monitor traffic.</a:t>
            </a:r>
          </a:p>
          <a:p>
            <a:endParaRPr lang="en-US"/>
          </a:p>
          <a:p>
            <a:r>
              <a:rPr lang="en-US"/>
              <a:t>Another requirement you may have is</a:t>
            </a:r>
          </a:p>
          <a:p>
            <a:r>
              <a:rPr lang="en-US"/>
              <a:t>Data encryption, while at rest or while in transit</a:t>
            </a:r>
          </a:p>
          <a:p>
            <a:r>
              <a:rPr lang="en-US"/>
              <a:t>The Azure platform by default encrypts all storage with Azure managed keys.</a:t>
            </a:r>
          </a:p>
          <a:p>
            <a:r>
              <a:rPr lang="en-US"/>
              <a:t>You can additionally encrypt storage accounts, and databases with your own private keys</a:t>
            </a:r>
          </a:p>
          <a:p>
            <a:r>
              <a:rPr lang="en-US"/>
              <a:t>There are also options to enforce TLS end to end, all the way from the user to the application, and then from the application to its back-end resources.</a:t>
            </a:r>
          </a:p>
          <a:p>
            <a:endParaRPr lang="en-US"/>
          </a:p>
          <a:p>
            <a:r>
              <a:rPr lang="en-US"/>
              <a:t>Lastly, you may also have requirements to lockdown administrative access as much as possible.   Least privilege scenarios.  This is all Achievable using Azure role-based access control, for any of your resources.</a:t>
            </a:r>
          </a:p>
          <a:p>
            <a:endParaRPr lang="en-US"/>
          </a:p>
          <a:p>
            <a:r>
              <a:rPr lang="en-US"/>
              <a:t>In summary, we have the services and features to help you meet your regulatory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854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
        <p:nvSpPr>
          <p:cNvPr id="5" name="TextBox 4">
            <a:extLst>
              <a:ext uri="{FF2B5EF4-FFF2-40B4-BE49-F238E27FC236}">
                <a16:creationId xmlns:a16="http://schemas.microsoft.com/office/drawing/2014/main" id="{5FCA4083-7C87-426B-97F8-53C0DC106B4C}"/>
              </a:ext>
            </a:extLst>
          </p:cNvPr>
          <p:cNvSpPr txBox="1"/>
          <p:nvPr/>
        </p:nvSpPr>
        <p:spPr>
          <a:xfrm>
            <a:off x="0" y="8990112"/>
            <a:ext cx="5183230" cy="215444"/>
          </a:xfrm>
          <a:prstGeom prst="rect">
            <a:avLst/>
          </a:prstGeom>
          <a:noFill/>
        </p:spPr>
        <p:txBody>
          <a:bodyPr wrap="square">
            <a:spAutoFit/>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etropolis" panose="00000500000000000000" pitchFamily="50" charset="0"/>
                <a:ea typeface="Segoe UI" pitchFamily="34" charset="0"/>
                <a:cs typeface="Segoe UI" pitchFamily="34" charset="0"/>
              </a:rPr>
              <a:t>© 2022 VMware Inc. and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592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Everyone watching today can build cloud solutions and advance them to production. We love to hear how you are building impactful solutions using Azure Spring Apps ..</a:t>
            </a:r>
          </a:p>
          <a:p>
            <a:endParaRPr lang="en-US" sz="1200"/>
          </a:p>
          <a:p>
            <a:r>
              <a:rPr lang="en-US" sz="1200"/>
              <a:t>You can get started today …</a:t>
            </a:r>
          </a:p>
          <a:p>
            <a:r>
              <a:rPr lang="en-US" sz="1200"/>
              <a:t>You can deploy your first Spring Boot app today.</a:t>
            </a:r>
          </a:p>
          <a:p>
            <a:r>
              <a:rPr lang="en-US" sz="1200"/>
              <a:t>You can also use a self-paced workshop to learn the details of the service</a:t>
            </a:r>
          </a:p>
          <a:p>
            <a:r>
              <a:rPr lang="en-US" sz="1200"/>
              <a:t>Prefer videos – we have great YouTube videos, follow the Spring playlist</a:t>
            </a:r>
          </a:p>
          <a:p>
            <a:r>
              <a:rPr lang="en-US" sz="1200"/>
              <a:t>You can also leverage best practices for deploying Spring Boot apps</a:t>
            </a:r>
          </a:p>
          <a:p>
            <a:r>
              <a:rPr lang="en-US" sz="1200"/>
              <a:t>You should let us know how you are building impactful solutions! </a:t>
            </a:r>
          </a:p>
          <a:p>
            <a:endParaRPr lang="en-US"/>
          </a:p>
        </p:txBody>
      </p:sp>
      <p:sp>
        <p:nvSpPr>
          <p:cNvPr id="4" name="Slide Number Placeholder 3"/>
          <p:cNvSpPr>
            <a:spLocks noGrp="1"/>
          </p:cNvSpPr>
          <p:nvPr>
            <p:ph type="sldNum" sz="quarter" idx="5"/>
          </p:nvPr>
        </p:nvSpPr>
        <p:spPr/>
        <p:txBody>
          <a:bodyPr/>
          <a:lstStyle/>
          <a:p>
            <a:fld id="{F73BF792-B2AD-40A5-8AF3-DD99D6EC3738}" type="slidenum">
              <a:rPr lang="en-US" smtClean="0"/>
              <a:t>17</a:t>
            </a:fld>
            <a:endParaRPr lang="en-US"/>
          </a:p>
        </p:txBody>
      </p:sp>
    </p:spTree>
    <p:extLst>
      <p:ext uri="{BB962C8B-B14F-4D97-AF65-F5344CB8AC3E}">
        <p14:creationId xmlns:p14="http://schemas.microsoft.com/office/powerpoint/2010/main" val="1775770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rPr>
              <a:t>Start today – you can ship faster and unlock Spring’s full potential!</a:t>
            </a:r>
            <a:endParaRPr lang="en-US" sz="1200" b="0" i="0" u="sng">
              <a:solidFill>
                <a:srgbClr val="0062AD"/>
              </a:solidFill>
              <a:effectLst/>
              <a:latin typeface="Metropolis" panose="00000500000000000000" pitchFamily="50" charset="0"/>
            </a:endParaRPr>
          </a:p>
          <a:p>
            <a:endParaRPr lang="en-US" sz="1200" b="0" i="0" u="sng">
              <a:solidFill>
                <a:srgbClr val="0062AD"/>
              </a:solidFill>
              <a:effectLst/>
              <a:latin typeface="Metropolis" panose="00000500000000000000" pitchFamily="50" charset="0"/>
            </a:endParaRPr>
          </a:p>
          <a:p>
            <a:r>
              <a:rPr lang="en-US" sz="1200" b="0" i="0" u="none">
                <a:solidFill>
                  <a:srgbClr val="0062AD"/>
                </a:solidFill>
                <a:effectLst/>
                <a:latin typeface="Metropolis" panose="00000500000000000000" pitchFamily="50" charset="0"/>
              </a:rPr>
              <a:t>Thank you for joining us today. We are available here to answer your questions. Please share your questions. Thank you again</a:t>
            </a:r>
            <a:endParaRPr lang="en-US" sz="1200" b="0" i="0" u="sng">
              <a:solidFill>
                <a:srgbClr val="0062AD"/>
              </a:solidFill>
              <a:effectLst/>
              <a:latin typeface="Metropolis" panose="00000500000000000000" pitchFamily="50" charset="0"/>
            </a:endParaRPr>
          </a:p>
        </p:txBody>
      </p:sp>
      <p:sp>
        <p:nvSpPr>
          <p:cNvPr id="4" name="Slide Number Placeholder 3"/>
          <p:cNvSpPr>
            <a:spLocks noGrp="1"/>
          </p:cNvSpPr>
          <p:nvPr>
            <p:ph type="sldNum" sz="quarter" idx="5"/>
          </p:nvPr>
        </p:nvSpPr>
        <p:spPr/>
        <p:txBody>
          <a:bodyPr/>
          <a:lstStyle/>
          <a:p>
            <a:fld id="{F73BF792-B2AD-40A5-8AF3-DD99D6EC3738}" type="slidenum">
              <a:rPr lang="en-US" smtClean="0"/>
              <a:t>18</a:t>
            </a:fld>
            <a:endParaRPr lang="en-US"/>
          </a:p>
        </p:txBody>
      </p:sp>
    </p:spTree>
    <p:extLst>
      <p:ext uri="{BB962C8B-B14F-4D97-AF65-F5344CB8AC3E}">
        <p14:creationId xmlns:p14="http://schemas.microsoft.com/office/powerpoint/2010/main" val="2477209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Asir and Adib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98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Azure Spring Apps has 3 tiers – Basic, Standard, and Enterprise.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is the new tier and is generally available.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delivers even more productivity, and you can leverage Spring experts to make your projects even more successful.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[Message]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a:effectLst/>
                <a:latin typeface="Calibri" panose="020F0502020204030204" pitchFamily="34" charset="0"/>
              </a:rPr>
              <a:t>There are three tier of Azure Spring Apps.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a:effectLst/>
                <a:latin typeface="Calibri" panose="020F0502020204030204" pitchFamily="34" charset="0"/>
              </a:rPr>
              <a:t>Recap the three tiers.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a:effectLst/>
                <a:latin typeface="Calibri" panose="020F0502020204030204" pitchFamily="34" charset="0"/>
              </a:rPr>
              <a:t>Why and when should I use the Enterprise tier? </a:t>
            </a:r>
          </a:p>
          <a:p>
            <a:pPr marL="628650"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You get access to Tanzu features: </a:t>
            </a:r>
          </a:p>
          <a:p>
            <a:pPr marL="1085850"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Tanzu Build Service enables you to deploy polyglot apps to Azure Spring Apps. </a:t>
            </a:r>
          </a:p>
          <a:p>
            <a:pPr marL="1085850"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Spring Apps Gateway with Commercial-only features save you time and effort. </a:t>
            </a:r>
          </a:p>
          <a:p>
            <a:pPr marL="1085850"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API Portal.</a:t>
            </a:r>
          </a:p>
          <a:p>
            <a:pPr marL="1085850"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Extended support for Spring OSS.</a:t>
            </a:r>
          </a:p>
          <a:p>
            <a:pPr marL="1085850"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With more features coming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1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a:effectLst/>
                <a:latin typeface="Calibri" panose="020F0502020204030204" pitchFamily="34" charset="0"/>
              </a:rPr>
              <a:t>Tanzu components provide new capabilities designed for enterprises running Spring applications at scale.</a:t>
            </a:r>
          </a:p>
          <a:p>
            <a:endParaRPr lang="en-US" noProof="0"/>
          </a:p>
          <a:p>
            <a:r>
              <a:rPr lang="en-US" noProof="0"/>
              <a:t>Today, we will show you some of these features.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59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rPr>
              <a:t>Support and expert guidance for Spring projects let you develop and deploy applications faster.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68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073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just saw an introduction to Azure Spring Apps.</a:t>
            </a:r>
          </a:p>
          <a:p>
            <a:endParaRPr lang="en-US"/>
          </a:p>
          <a:p>
            <a:r>
              <a:rPr lang="en-US"/>
              <a:t>Let me give you more reasons to love this service.</a:t>
            </a:r>
          </a:p>
          <a:p>
            <a:endParaRPr lang="en-US"/>
          </a:p>
          <a:p>
            <a:r>
              <a:rPr lang="en-US"/>
              <a:t>When you choose to run your apps in the cloud, on a specific service, you also have to think about the rest of the ecosystem, the networking , etc.    </a:t>
            </a:r>
          </a:p>
          <a:p>
            <a:endParaRPr lang="en-US"/>
          </a:p>
          <a:p>
            <a:endParaRPr lang="en-US"/>
          </a:p>
          <a:p>
            <a:r>
              <a:rPr lang="en-US"/>
              <a:t>Now, let me give a couple more reasons why to love this service:</a:t>
            </a:r>
          </a:p>
          <a:p>
            <a:endParaRPr lang="en-US"/>
          </a:p>
          <a:p>
            <a:pPr marL="171450" indent="-171450">
              <a:buFont typeface="Arial" panose="020B0604020202020204" pitchFamily="34" charset="0"/>
              <a:buChar char="•"/>
            </a:pPr>
            <a:r>
              <a:rPr lang="en-US"/>
              <a:t>We have compiled for you a list of best practices to help make your journey to the cloud successful.</a:t>
            </a:r>
          </a:p>
          <a:p>
            <a:pPr marL="171450" indent="-171450">
              <a:buFont typeface="Arial" panose="020B0604020202020204" pitchFamily="34" charset="0"/>
              <a:buChar char="•"/>
            </a:pPr>
            <a:r>
              <a:rPr lang="en-US"/>
              <a:t>We call this the Well Architected framework.</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FCB24A-52F1-43EC-91F1-EAD03DF0F6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42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171450" indent="-171450">
              <a:buFont typeface="Arial" panose="020B0604020202020204" pitchFamily="34" charset="0"/>
              <a:buChar char="•"/>
            </a:pPr>
            <a:r>
              <a:rPr lang="en-US" sz="1000"/>
              <a:t>We have compiled a list of best practices to help you be successful at running your workloads.</a:t>
            </a:r>
          </a:p>
          <a:p>
            <a:pPr marL="171450" indent="-171450">
              <a:buFont typeface="Arial" panose="020B0604020202020204" pitchFamily="34" charset="0"/>
              <a:buChar char="•"/>
            </a:pPr>
            <a:r>
              <a:rPr lang="en-US" sz="1000"/>
              <a:t>We call this the Well Architected framework.</a:t>
            </a:r>
          </a:p>
          <a:p>
            <a:pPr marL="0" indent="0">
              <a:buNone/>
            </a:pPr>
            <a:endParaRPr lang="en-US" sz="1000"/>
          </a:p>
          <a:p>
            <a:pPr marL="0" indent="0">
              <a:buNone/>
            </a:pPr>
            <a:r>
              <a:rPr lang="en-US" sz="1000"/>
              <a:t>This is a set of recommendations that speaks to different teams at your organization, for example, your architects, your engineers, your security teams.</a:t>
            </a:r>
          </a:p>
          <a:p>
            <a:pPr marL="0" indent="0">
              <a:buNone/>
            </a:pPr>
            <a:endParaRPr lang="en-US" sz="1000"/>
          </a:p>
          <a:p>
            <a:pPr marL="228600" indent="-228600">
              <a:buFont typeface="Arial" panose="020B0604020202020204" pitchFamily="34" charset="0"/>
              <a:buChar char="•"/>
            </a:pPr>
            <a:r>
              <a:rPr lang="en-US" sz="1000"/>
              <a:t>It is a set of recommendations around cost, security, performance and reliability and operational excellence.</a:t>
            </a:r>
          </a:p>
          <a:p>
            <a:pPr marL="228600" indent="-228600">
              <a:buFont typeface="Arial" panose="020B0604020202020204" pitchFamily="34" charset="0"/>
              <a:buChar char="•"/>
            </a:pPr>
            <a:r>
              <a:rPr lang="en-US" sz="1000"/>
              <a:t>We have a link on the screen, when you go there,  you would find a ton of documentation, videos, assessments, and  even deployment plans that follow these best practices.</a:t>
            </a:r>
          </a:p>
          <a:p>
            <a:pPr marL="228600" indent="-228600">
              <a:buFont typeface="Arial" panose="020B0604020202020204" pitchFamily="34" charset="0"/>
              <a:buChar char="•"/>
            </a:pPr>
            <a:r>
              <a:rPr lang="en-US" sz="1000"/>
              <a:t>But we didn’t stop there …</a:t>
            </a:r>
            <a:endParaRPr lang="en-US" sz="1000" b="0"/>
          </a:p>
          <a:p>
            <a:pPr marL="228600" indent="-228600">
              <a:buFont typeface="Arial" panose="020B0604020202020204" pitchFamily="34" charset="0"/>
              <a:buChar char="•"/>
            </a:pPr>
            <a:r>
              <a:rPr lang="en-US" sz="1000" b="0"/>
              <a:t>We also have a service, a complimentary service called Azure Advisor, built right into the Azure Portal.</a:t>
            </a:r>
          </a:p>
          <a:p>
            <a:pPr marL="228600" indent="-228600">
              <a:buFont typeface="Arial" panose="020B0604020202020204" pitchFamily="34" charset="0"/>
              <a:buChar char="•"/>
            </a:pPr>
            <a:r>
              <a:rPr lang="en-US" sz="1000" b="0"/>
              <a:t>The point of the service is to scan your deployed resources, and measure it against the Well architected framework,</a:t>
            </a:r>
          </a:p>
          <a:p>
            <a:endParaRPr lang="en-US" sz="1000" b="0"/>
          </a:p>
          <a:p>
            <a:r>
              <a:rPr lang="en-US" sz="1000" b="0"/>
              <a:t>Demo</a:t>
            </a:r>
          </a:p>
          <a:p>
            <a:r>
              <a:rPr lang="en-US" sz="1000" b="0"/>
              <a:t>Here is what it looks like:</a:t>
            </a:r>
          </a:p>
          <a:p>
            <a:pPr marL="171450" indent="-171450">
              <a:buFont typeface="Arial" panose="020B0604020202020204" pitchFamily="34" charset="0"/>
              <a:buChar char="•"/>
            </a:pPr>
            <a:r>
              <a:rPr lang="en-US" sz="1000" b="0"/>
              <a:t>You get this nice summary screen, letting you know about our findings.</a:t>
            </a:r>
          </a:p>
          <a:p>
            <a:pPr marL="171450" indent="-171450">
              <a:buFont typeface="Arial" panose="020B0604020202020204" pitchFamily="34" charset="0"/>
              <a:buChar char="•"/>
            </a:pPr>
            <a:r>
              <a:rPr lang="en-US" sz="1000" b="0"/>
              <a:t>Then you can deep dive into the different focus areas, and find out more and which resources are impacted.</a:t>
            </a:r>
          </a:p>
          <a:p>
            <a:pPr marL="171450" indent="-171450">
              <a:buFont typeface="Arial" panose="020B0604020202020204" pitchFamily="34" charset="0"/>
              <a:buChar char="•"/>
            </a:pPr>
            <a:r>
              <a:rPr lang="en-US" sz="1000" b="0"/>
              <a:t>We have categories for impact – high, medium, low – to help you prioritize your actions.</a:t>
            </a:r>
          </a:p>
          <a:p>
            <a:pPr marL="171450" indent="-171450">
              <a:buFont typeface="Arial" panose="020B0604020202020204" pitchFamily="34" charset="0"/>
              <a:buChar char="•"/>
            </a:pPr>
            <a:r>
              <a:rPr lang="en-US" sz="1000" b="0"/>
              <a:t>And you can also set up alerts for yourself, so you don’t have to constantly check this screen; we can have the recommendations come to you as they get added.</a:t>
            </a:r>
          </a:p>
          <a:p>
            <a:pPr marL="171450" indent="-171450">
              <a:buFont typeface="Arial" panose="020B0604020202020204" pitchFamily="34" charset="0"/>
              <a:buChar char="•"/>
            </a:pPr>
            <a:r>
              <a:rPr lang="en-US" sz="1000" b="0"/>
              <a:t>Again, this service is complimentary, you get this just being an Azure customer.</a:t>
            </a:r>
            <a:br>
              <a:rPr lang="en-US" sz="1000" b="0"/>
            </a:br>
            <a:endParaRPr lang="en-US" sz="1000" b="0"/>
          </a:p>
          <a:p>
            <a:r>
              <a:rPr lang="en-US" sz="1000" b="0"/>
              <a:t>We also assign you a score, and give you some score history, so that can track progress and show your management, “Hey, look at what we did!”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1:24 PM</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Metropolis" panose="00000500000000000000" pitchFamily="50"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190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395" y="4400549"/>
            <a:ext cx="5486400" cy="4238003"/>
          </a:xfrm>
        </p:spPr>
        <p:txBody>
          <a:bodyPr/>
          <a:lstStyle/>
          <a:p>
            <a:r>
              <a:rPr lang="en-US" sz="1000"/>
              <a:t>Separate networks:</a:t>
            </a:r>
          </a:p>
          <a:p>
            <a:pPr marL="171450" indent="-171450">
              <a:buFont typeface="Arial" panose="020B0604020202020204" pitchFamily="34" charset="0"/>
              <a:buChar char="•"/>
            </a:pPr>
            <a:r>
              <a:rPr lang="en-US" sz="1000"/>
              <a:t>Hub has central services.</a:t>
            </a:r>
          </a:p>
          <a:p>
            <a:pPr marL="171450" indent="-171450">
              <a:buFont typeface="Arial" panose="020B0604020202020204" pitchFamily="34" charset="0"/>
              <a:buChar char="•"/>
            </a:pPr>
            <a:r>
              <a:rPr lang="en-US" sz="1000"/>
              <a:t>Spokes have workloads.</a:t>
            </a:r>
          </a:p>
          <a:p>
            <a:pPr marL="171450" indent="-171450">
              <a:buFont typeface="Arial" panose="020B0604020202020204" pitchFamily="34" charset="0"/>
              <a:buChar char="•"/>
            </a:pPr>
            <a:r>
              <a:rPr lang="en-US" sz="1000"/>
              <a:t>Spokes cannot talk to each other directly.</a:t>
            </a:r>
          </a:p>
          <a:p>
            <a:pPr marL="171450" indent="-171450">
              <a:buFont typeface="Arial" panose="020B0604020202020204" pitchFamily="34" charset="0"/>
              <a:buChar char="•"/>
            </a:pPr>
            <a:r>
              <a:rPr lang="en-US" sz="1000"/>
              <a:t>Hub to spoke using virtual network peering (a native Azure service).</a:t>
            </a:r>
          </a:p>
          <a:p>
            <a:pPr marL="171450" indent="-171450">
              <a:buFont typeface="Arial" panose="020B0604020202020204" pitchFamily="34" charset="0"/>
              <a:buChar char="•"/>
            </a:pPr>
            <a:r>
              <a:rPr lang="en-US" sz="1000"/>
              <a:t>Management separation.</a:t>
            </a:r>
          </a:p>
          <a:p>
            <a:pPr marL="171450" indent="-171450">
              <a:buFont typeface="Arial" panose="020B0604020202020204" pitchFamily="34" charset="0"/>
              <a:buChar char="•"/>
            </a:pPr>
            <a:r>
              <a:rPr lang="en-US" sz="1000"/>
              <a:t>Cost savings in the hub.</a:t>
            </a:r>
          </a:p>
          <a:p>
            <a:pPr marL="171450" indent="-171450">
              <a:buFont typeface="Arial" panose="020B0604020202020204" pitchFamily="34" charset="0"/>
              <a:buChar char="•"/>
            </a:pPr>
            <a:r>
              <a:rPr lang="en-US" sz="1000"/>
              <a:t>Site-to-site VPN or Physical circuit to on-premises.</a:t>
            </a:r>
          </a:p>
          <a:p>
            <a:pPr marL="171450" indent="-171450">
              <a:buFont typeface="Arial" panose="020B0604020202020204" pitchFamily="34" charset="0"/>
              <a:buChar char="•"/>
            </a:pPr>
            <a:r>
              <a:rPr lang="en-US" sz="1000"/>
              <a:t>Route from on-premises and back from anywhere as allowed.</a:t>
            </a:r>
          </a:p>
          <a:p>
            <a:endParaRPr lang="en-US" sz="1000"/>
          </a:p>
          <a:p>
            <a:r>
              <a:rPr lang="en-US" sz="1000"/>
              <a:t>Next, let’s talk about the networking story …</a:t>
            </a:r>
          </a:p>
          <a:p>
            <a:endParaRPr lang="en-US" sz="1000"/>
          </a:p>
          <a:p>
            <a:r>
              <a:rPr lang="en-US" sz="1000"/>
              <a:t>The recommended network architecture in Azure is the Hub and Spoke architecture.</a:t>
            </a:r>
          </a:p>
          <a:p>
            <a:endParaRPr lang="en-US" sz="1000"/>
          </a:p>
          <a:p>
            <a:r>
              <a:rPr lang="en-US" sz="1000"/>
              <a:t>In this design, we separate virtual networks to separate management and centralize services:</a:t>
            </a:r>
          </a:p>
          <a:p>
            <a:pPr marL="171450" indent="-171450">
              <a:buFont typeface="Arial" panose="020B0604020202020204" pitchFamily="34" charset="0"/>
              <a:buChar char="•"/>
            </a:pPr>
            <a:r>
              <a:rPr lang="en-US" sz="1000"/>
              <a:t>In the hub, we deploy our networking services, firewalls, gateway, </a:t>
            </a:r>
            <a:r>
              <a:rPr lang="en-US" sz="1000" err="1"/>
              <a:t>dns</a:t>
            </a:r>
            <a:r>
              <a:rPr lang="en-US" sz="1000"/>
              <a:t>. It is managed by your network teams; others do not have access to manage these resources.</a:t>
            </a:r>
          </a:p>
          <a:p>
            <a:pPr marL="171450" indent="-171450">
              <a:buFont typeface="Arial" panose="020B0604020202020204" pitchFamily="34" charset="0"/>
              <a:buChar char="•"/>
            </a:pPr>
            <a:r>
              <a:rPr lang="en-US" sz="1000"/>
              <a:t>Then we have spoke virtual networks</a:t>
            </a:r>
          </a:p>
          <a:p>
            <a:pPr marL="171450" indent="-171450">
              <a:buFont typeface="Arial" panose="020B0604020202020204" pitchFamily="34" charset="0"/>
              <a:buChar char="•"/>
            </a:pPr>
            <a:r>
              <a:rPr lang="en-US" sz="1000"/>
              <a:t>On those networks, your application owners and developers deploy their application resources, and databases, virtual machines.</a:t>
            </a:r>
          </a:p>
          <a:p>
            <a:pPr marL="171450" indent="-171450">
              <a:buFont typeface="Arial" panose="020B0604020202020204" pitchFamily="34" charset="0"/>
              <a:buChar char="•"/>
            </a:pPr>
            <a:r>
              <a:rPr lang="en-US" sz="1000"/>
              <a:t>You can may spoke virtual networks, per workload, per team.</a:t>
            </a:r>
          </a:p>
          <a:p>
            <a:endParaRPr lang="en-US" sz="1000"/>
          </a:p>
          <a:p>
            <a:r>
              <a:rPr lang="en-US" sz="1000"/>
              <a:t>One key benefit is that these different spokes cannot route or talk to others directly, reducing your attack surface.</a:t>
            </a:r>
          </a:p>
          <a:p>
            <a:r>
              <a:rPr lang="en-US" sz="1000"/>
              <a:t>All traffic must go through the hub.</a:t>
            </a:r>
          </a:p>
          <a:p>
            <a:r>
              <a:rPr lang="en-US" sz="1000"/>
              <a:t>This gives you tight control over the flow of traffic.</a:t>
            </a:r>
          </a:p>
          <a:p>
            <a:endParaRPr lang="en-US" sz="1000"/>
          </a:p>
          <a:p>
            <a:endParaRPr lang="en-US" sz="10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02894-8028-4BAD-B9C0-C92A296C65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5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5BC9-8B3B-873E-EC3B-853B0ED02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CFE00B-4C05-3E48-EA9A-451B5109A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503279-B44D-418D-1E94-C70D4688D0E4}"/>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1135E912-FDE3-B9F9-B57E-7DD10BE0C1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1F6DE0-2364-E45B-87E6-5597DA3A5647}"/>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364453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A040-F8C4-223F-26F0-3D1790BB8B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31E051-ADFD-20E1-3A5F-77A739A740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DB646-DFE6-6853-46A3-0B1E96502DD9}"/>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73C8DBD1-0CFE-1836-A24D-21F5DC9B7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17AE69-AEC6-F5B5-9A9A-6FB736F1075F}"/>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1190229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0E5AD3-8D5D-8EA4-A286-4F9F90E23F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EB1453-6A8B-2487-F7BB-DE8F8023D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7236BF-64C0-6D00-135E-8C2C377C194D}"/>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32808DDB-8E57-707A-2E0F-4BAF102C5D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58C59B-0665-89A6-F4C1-914B1D51ECA6}"/>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1614367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Section Head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9742F-63CF-F030-1686-09A5C683036B}"/>
              </a:ext>
            </a:extLst>
          </p:cNvPr>
          <p:cNvSpPr>
            <a:spLocks noGrp="1"/>
          </p:cNvSpPr>
          <p:nvPr>
            <p:ph type="sldNum" idx="10"/>
          </p:nvPr>
        </p:nvSpPr>
        <p:spPr/>
        <p:txBody>
          <a:bodyPr/>
          <a:lstStyle/>
          <a:p>
            <a:fld id="{A97643B4-7E4B-4B54-B9D9-996C2BB08E98}" type="slidenum">
              <a:rPr lang="en-US" smtClean="0"/>
              <a:t>‹#›</a:t>
            </a:fld>
            <a:endParaRPr lang="en-US"/>
          </a:p>
        </p:txBody>
      </p:sp>
      <p:pic>
        <p:nvPicPr>
          <p:cNvPr id="28" name="Picture 27">
            <a:extLst>
              <a:ext uri="{FF2B5EF4-FFF2-40B4-BE49-F238E27FC236}">
                <a16:creationId xmlns:a16="http://schemas.microsoft.com/office/drawing/2014/main" id="{76D53E7D-32C3-06C9-540D-8CF7B6BA9C23}"/>
              </a:ext>
            </a:extLst>
          </p:cNvPr>
          <p:cNvPicPr>
            <a:picLocks noChangeAspect="1"/>
          </p:cNvPicPr>
          <p:nvPr/>
        </p:nvPicPr>
        <p:blipFill rotWithShape="1">
          <a:blip r:embed="rId2">
            <a:extLst>
              <a:ext uri="{28A0092B-C50C-407E-A947-70E740481C1C}">
                <a14:useLocalDpi xmlns:a14="http://schemas.microsoft.com/office/drawing/2010/main" val="0"/>
              </a:ext>
            </a:extLst>
          </a:blip>
          <a:srcRect l="-160" r="23180"/>
          <a:stretch/>
        </p:blipFill>
        <p:spPr>
          <a:xfrm>
            <a:off x="4275606" y="0"/>
            <a:ext cx="7916394" cy="6858000"/>
          </a:xfrm>
          <a:custGeom>
            <a:avLst/>
            <a:gdLst>
              <a:gd name="connsiteX0" fmla="*/ 6878519 w 7914332"/>
              <a:gd name="connsiteY0" fmla="*/ 0 h 6858000"/>
              <a:gd name="connsiteX1" fmla="*/ 7914332 w 7914332"/>
              <a:gd name="connsiteY1" fmla="*/ 0 h 6858000"/>
              <a:gd name="connsiteX2" fmla="*/ 7914332 w 7914332"/>
              <a:gd name="connsiteY2" fmla="*/ 3819766 h 6858000"/>
              <a:gd name="connsiteX3" fmla="*/ 4867007 w 7914332"/>
              <a:gd name="connsiteY3" fmla="*/ 6858000 h 6858000"/>
              <a:gd name="connsiteX4" fmla="*/ 0 w 791433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4332" h="6858000">
                <a:moveTo>
                  <a:pt x="6878519" y="0"/>
                </a:moveTo>
                <a:lnTo>
                  <a:pt x="7914332" y="0"/>
                </a:lnTo>
                <a:lnTo>
                  <a:pt x="7914332" y="3819766"/>
                </a:lnTo>
                <a:lnTo>
                  <a:pt x="4867007" y="6858000"/>
                </a:lnTo>
                <a:lnTo>
                  <a:pt x="0" y="6858000"/>
                </a:lnTo>
                <a:close/>
              </a:path>
            </a:pathLst>
          </a:custGeom>
        </p:spPr>
      </p:pic>
      <p:sp>
        <p:nvSpPr>
          <p:cNvPr id="9" name="Title 8">
            <a:extLst>
              <a:ext uri="{FF2B5EF4-FFF2-40B4-BE49-F238E27FC236}">
                <a16:creationId xmlns:a16="http://schemas.microsoft.com/office/drawing/2014/main" id="{C92672D3-1684-A66A-551F-8D45B9343A9E}"/>
              </a:ext>
            </a:extLst>
          </p:cNvPr>
          <p:cNvSpPr>
            <a:spLocks noGrp="1"/>
          </p:cNvSpPr>
          <p:nvPr>
            <p:ph type="title"/>
          </p:nvPr>
        </p:nvSpPr>
        <p:spPr>
          <a:xfrm>
            <a:off x="609600" y="1143000"/>
            <a:ext cx="7772400" cy="914400"/>
          </a:xfrm>
        </p:spPr>
        <p:txBody>
          <a:bodyPr anchor="b"/>
          <a:lstStyle/>
          <a:p>
            <a:r>
              <a:rPr lang="en-US"/>
              <a:t>Click to edit Master title style</a:t>
            </a:r>
          </a:p>
        </p:txBody>
      </p:sp>
      <p:sp>
        <p:nvSpPr>
          <p:cNvPr id="11" name="Text Placeholder 10">
            <a:extLst>
              <a:ext uri="{FF2B5EF4-FFF2-40B4-BE49-F238E27FC236}">
                <a16:creationId xmlns:a16="http://schemas.microsoft.com/office/drawing/2014/main" id="{406ACD77-32B5-3436-3744-24E8200AC4DA}"/>
              </a:ext>
            </a:extLst>
          </p:cNvPr>
          <p:cNvSpPr>
            <a:spLocks noGrp="1"/>
          </p:cNvSpPr>
          <p:nvPr>
            <p:ph type="body" sz="quarter" idx="12"/>
          </p:nvPr>
        </p:nvSpPr>
        <p:spPr>
          <a:xfrm>
            <a:off x="609600" y="2057401"/>
            <a:ext cx="64008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VMware&amp;MS Logo">
            <a:extLst>
              <a:ext uri="{FF2B5EF4-FFF2-40B4-BE49-F238E27FC236}">
                <a16:creationId xmlns:a16="http://schemas.microsoft.com/office/drawing/2014/main" id="{2AF347AB-7E7E-CF69-7A30-6F034745A302}"/>
              </a:ext>
            </a:extLst>
          </p:cNvPr>
          <p:cNvGrpSpPr/>
          <p:nvPr/>
        </p:nvGrpSpPr>
        <p:grpSpPr>
          <a:xfrm>
            <a:off x="616212" y="6287351"/>
            <a:ext cx="1936489" cy="365124"/>
            <a:chOff x="342906" y="-1290685"/>
            <a:chExt cx="1856560" cy="350055"/>
          </a:xfrm>
        </p:grpSpPr>
        <p:sp>
          <p:nvSpPr>
            <p:cNvPr id="13" name="Google Shape;164;p17">
              <a:extLst>
                <a:ext uri="{FF2B5EF4-FFF2-40B4-BE49-F238E27FC236}">
                  <a16:creationId xmlns:a16="http://schemas.microsoft.com/office/drawing/2014/main" id="{58CDFEE7-669F-EF03-FACF-7C4687E9B73F}"/>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65;p17">
              <a:extLst>
                <a:ext uri="{FF2B5EF4-FFF2-40B4-BE49-F238E27FC236}">
                  <a16:creationId xmlns:a16="http://schemas.microsoft.com/office/drawing/2014/main" id="{3264AA1B-AAB0-936E-D8F5-4568D4380EC9}"/>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66;p17">
              <a:extLst>
                <a:ext uri="{FF2B5EF4-FFF2-40B4-BE49-F238E27FC236}">
                  <a16:creationId xmlns:a16="http://schemas.microsoft.com/office/drawing/2014/main" id="{B0DD13AE-E37E-F2DB-EBD5-D5347FD86B22}"/>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67;p17">
              <a:extLst>
                <a:ext uri="{FF2B5EF4-FFF2-40B4-BE49-F238E27FC236}">
                  <a16:creationId xmlns:a16="http://schemas.microsoft.com/office/drawing/2014/main" id="{230C382E-81F2-487A-F59E-0D2BA087D98C}"/>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68;p17">
              <a:extLst>
                <a:ext uri="{FF2B5EF4-FFF2-40B4-BE49-F238E27FC236}">
                  <a16:creationId xmlns:a16="http://schemas.microsoft.com/office/drawing/2014/main" id="{67987F97-8B77-E212-6E59-2F7BEA8213E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69;p17">
              <a:extLst>
                <a:ext uri="{FF2B5EF4-FFF2-40B4-BE49-F238E27FC236}">
                  <a16:creationId xmlns:a16="http://schemas.microsoft.com/office/drawing/2014/main" id="{780DB87C-4AE4-9449-BEF2-4055AC8FC08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0;p17">
              <a:extLst>
                <a:ext uri="{FF2B5EF4-FFF2-40B4-BE49-F238E27FC236}">
                  <a16:creationId xmlns:a16="http://schemas.microsoft.com/office/drawing/2014/main" id="{710FCF6E-66D2-E543-10B4-6ACA60AEF16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1;p17">
              <a:extLst>
                <a:ext uri="{FF2B5EF4-FFF2-40B4-BE49-F238E27FC236}">
                  <a16:creationId xmlns:a16="http://schemas.microsoft.com/office/drawing/2014/main" id="{E21B666F-AC19-E31A-9E7E-76A6F24CCFEB}"/>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1" name="Google Shape;172;p17">
              <a:extLst>
                <a:ext uri="{FF2B5EF4-FFF2-40B4-BE49-F238E27FC236}">
                  <a16:creationId xmlns:a16="http://schemas.microsoft.com/office/drawing/2014/main" id="{C0A3597A-6352-661E-CC14-BFF1774A5DDF}"/>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2" name="Google Shape;173;p17">
              <a:extLst>
                <a:ext uri="{FF2B5EF4-FFF2-40B4-BE49-F238E27FC236}">
                  <a16:creationId xmlns:a16="http://schemas.microsoft.com/office/drawing/2014/main" id="{C1F8702D-C346-A752-3B3C-817A639F72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3" name="Google Shape;174;p17">
              <a:extLst>
                <a:ext uri="{FF2B5EF4-FFF2-40B4-BE49-F238E27FC236}">
                  <a16:creationId xmlns:a16="http://schemas.microsoft.com/office/drawing/2014/main" id="{8ED18E15-ADCA-13B8-CE09-A883EA2E4E80}"/>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4" name="Google Shape;175;p17">
              <a:extLst>
                <a:ext uri="{FF2B5EF4-FFF2-40B4-BE49-F238E27FC236}">
                  <a16:creationId xmlns:a16="http://schemas.microsoft.com/office/drawing/2014/main" id="{873ADFAB-FA27-AC56-88E7-C535008F1769}"/>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5" name="Google Shape;176;p17">
              <a:extLst>
                <a:ext uri="{FF2B5EF4-FFF2-40B4-BE49-F238E27FC236}">
                  <a16:creationId xmlns:a16="http://schemas.microsoft.com/office/drawing/2014/main" id="{09C9392B-4069-1E54-2DA2-E7731C43B8A0}"/>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sp>
        <p:nvSpPr>
          <p:cNvPr id="10" name="Angle template" hidden="1">
            <a:extLst>
              <a:ext uri="{FF2B5EF4-FFF2-40B4-BE49-F238E27FC236}">
                <a16:creationId xmlns:a16="http://schemas.microsoft.com/office/drawing/2014/main" id="{B9178A37-81E5-9BF5-44F1-690C6685C04A}"/>
              </a:ext>
            </a:extLst>
          </p:cNvPr>
          <p:cNvSpPr/>
          <p:nvPr/>
        </p:nvSpPr>
        <p:spPr>
          <a:xfrm>
            <a:off x="-131606" y="364653"/>
            <a:ext cx="10601743" cy="7407747"/>
          </a:xfrm>
          <a:custGeom>
            <a:avLst/>
            <a:gdLst/>
            <a:ahLst/>
            <a:cxnLst/>
            <a:rect l="l" t="t" r="r" b="b"/>
            <a:pathLst>
              <a:path w="293494" h="205739" extrusionOk="0">
                <a:moveTo>
                  <a:pt x="420" y="0"/>
                </a:moveTo>
                <a:lnTo>
                  <a:pt x="293494" y="0"/>
                </a:lnTo>
                <a:lnTo>
                  <a:pt x="87754" y="205739"/>
                </a:lnTo>
                <a:lnTo>
                  <a:pt x="0" y="205739"/>
                </a:lnTo>
                <a:close/>
              </a:path>
            </a:pathLst>
          </a:custGeom>
          <a:solidFill>
            <a:srgbClr val="FF0000"/>
          </a:solidFill>
          <a:ln>
            <a:noFill/>
          </a:ln>
        </p:spPr>
      </p:sp>
      <p:sp>
        <p:nvSpPr>
          <p:cNvPr id="29" name="Freeform: Shape 28">
            <a:extLst>
              <a:ext uri="{FF2B5EF4-FFF2-40B4-BE49-F238E27FC236}">
                <a16:creationId xmlns:a16="http://schemas.microsoft.com/office/drawing/2014/main" id="{CA9AADDC-A0F5-5C30-4888-4841D6529E66}"/>
              </a:ext>
              <a:ext uri="{C183D7F6-B498-43B3-948B-1728B52AA6E4}">
                <adec:decorative xmlns:adec="http://schemas.microsoft.com/office/drawing/2017/decorative" val="1"/>
              </a:ext>
            </a:extLst>
          </p:cNvPr>
          <p:cNvSpPr>
            <a:spLocks/>
          </p:cNvSpPr>
          <p:nvPr/>
        </p:nvSpPr>
        <p:spPr>
          <a:xfrm rot="2700000">
            <a:off x="9362678" y="1762435"/>
            <a:ext cx="2434669" cy="6990732"/>
          </a:xfrm>
          <a:custGeom>
            <a:avLst/>
            <a:gdLst>
              <a:gd name="connsiteX0" fmla="*/ 7431 w 1732919"/>
              <a:gd name="connsiteY0" fmla="*/ 0 h 4974482"/>
              <a:gd name="connsiteX1" fmla="*/ 1732919 w 1732919"/>
              <a:gd name="connsiteY1" fmla="*/ 1725488 h 4974482"/>
              <a:gd name="connsiteX2" fmla="*/ 1730651 w 1732919"/>
              <a:gd name="connsiteY2" fmla="*/ 3243832 h 4974482"/>
              <a:gd name="connsiteX3" fmla="*/ 0 w 1732919"/>
              <a:gd name="connsiteY3" fmla="*/ 4974482 h 4974482"/>
            </a:gdLst>
            <a:ahLst/>
            <a:cxnLst>
              <a:cxn ang="0">
                <a:pos x="connsiteX0" y="connsiteY0"/>
              </a:cxn>
              <a:cxn ang="0">
                <a:pos x="connsiteX1" y="connsiteY1"/>
              </a:cxn>
              <a:cxn ang="0">
                <a:pos x="connsiteX2" y="connsiteY2"/>
              </a:cxn>
              <a:cxn ang="0">
                <a:pos x="connsiteX3" y="connsiteY3"/>
              </a:cxn>
            </a:cxnLst>
            <a:rect l="l" t="t" r="r" b="b"/>
            <a:pathLst>
              <a:path w="1732919" h="4974482">
                <a:moveTo>
                  <a:pt x="7431" y="0"/>
                </a:moveTo>
                <a:lnTo>
                  <a:pt x="1732919" y="1725488"/>
                </a:lnTo>
                <a:lnTo>
                  <a:pt x="1730651" y="3243832"/>
                </a:lnTo>
                <a:lnTo>
                  <a:pt x="0" y="4974482"/>
                </a:lnTo>
                <a:close/>
              </a:path>
            </a:pathLst>
          </a:custGeom>
          <a:gradFill>
            <a:gsLst>
              <a:gs pos="0">
                <a:srgbClr val="FFFFFF"/>
              </a:gs>
              <a:gs pos="100000">
                <a:schemeClr val="bg1">
                  <a:alpha val="0"/>
                </a:scheme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r>
              <a:rPr lang="en-US" sz="1200">
                <a:solidFill>
                  <a:schemeClr val="bg1"/>
                </a:solidFill>
              </a:rPr>
              <a:t>     </a:t>
            </a:r>
          </a:p>
        </p:txBody>
      </p:sp>
      <p:sp>
        <p:nvSpPr>
          <p:cNvPr id="4" name="Footer Placeholder 3">
            <a:extLst>
              <a:ext uri="{FF2B5EF4-FFF2-40B4-BE49-F238E27FC236}">
                <a16:creationId xmlns:a16="http://schemas.microsoft.com/office/drawing/2014/main" id="{21DE2ACF-C85C-1097-811B-5E01D26FB9C0}"/>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5060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Sub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626E5BDE-BFB7-38FF-6DC7-0D92C6409AE5}"/>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299175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1"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5E977884-176D-E11B-FC5A-F74BA748286B}"/>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1463728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 No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DA1-FF16-25EC-24E8-AF91D7A229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0F3F20-E52B-8B5E-3312-0DD885BBE9A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1CEC329-1D13-0318-CCE4-076857BD7E66}"/>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23029961-9B50-BB7C-3A32-737C11DEEED6}"/>
              </a:ext>
            </a:extLst>
          </p:cNvPr>
          <p:cNvGrpSpPr/>
          <p:nvPr/>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17E5496D-FBBA-DA89-5FCA-F220E7ACA239}"/>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DBC0732F-06DD-5AFE-A4AF-30D42328E461}"/>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28508821-8CA1-3A68-6933-63A18B64B267}"/>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EE4712D0-FD54-AB71-B248-D812F6DFD12B}"/>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4472ABF6-65ED-5DC9-2412-FF4BBC5CE374}"/>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F02346A-ECAE-0CE7-6E44-DA425CDF773C}"/>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26226944-FB60-1C7D-AB0D-841C435F1521}"/>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F3E3B8F1-884F-5E06-081D-ADC2C38EC8A5}"/>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51F8BEDB-169E-9985-8539-42A13D6F6AC6}"/>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44C5C016-9824-A884-D8F2-E796D4DEDBC6}"/>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E0DC224F-2070-A0E8-5B88-DDE5FE722EB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6E4A7751-D79B-F59C-580E-F2ADC3871FE6}"/>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FE1387E2-DB1A-3E0F-B263-98F5C675CA4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0768CDA8-FE50-ED98-4EF0-AB0D43FD5D8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2458632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ooter Only - No Backgroun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473341-CA52-5F6E-4757-CF229D710015}"/>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1DDD9CE9-9DED-750F-17AB-6FCE1B4C0A72}"/>
              </a:ext>
            </a:extLst>
          </p:cNvPr>
          <p:cNvSpPr>
            <a:spLocks noGrp="1"/>
          </p:cNvSpPr>
          <p:nvPr>
            <p:ph type="ftr" sz="quarter" idx="11"/>
          </p:nvPr>
        </p:nvSpPr>
        <p:spPr/>
        <p:txBody>
          <a:bodyPr/>
          <a:lstStyle/>
          <a:p>
            <a:r>
              <a:rPr lang="en-US"/>
              <a:t>©2022 VMware, Inc. and Microsoft Corporation. All rights reserved.</a:t>
            </a:r>
          </a:p>
        </p:txBody>
      </p:sp>
      <p:grpSp>
        <p:nvGrpSpPr>
          <p:cNvPr id="5" name="Google Shape;163;p17">
            <a:extLst>
              <a:ext uri="{FF2B5EF4-FFF2-40B4-BE49-F238E27FC236}">
                <a16:creationId xmlns:a16="http://schemas.microsoft.com/office/drawing/2014/main" id="{F235F25C-489C-2F66-4786-D0DEB9800BC6}"/>
              </a:ext>
            </a:extLst>
          </p:cNvPr>
          <p:cNvGrpSpPr/>
          <p:nvPr userDrawn="1"/>
        </p:nvGrpSpPr>
        <p:grpSpPr>
          <a:xfrm>
            <a:off x="616212" y="6287351"/>
            <a:ext cx="1936489" cy="365124"/>
            <a:chOff x="342906" y="-1290685"/>
            <a:chExt cx="1856560" cy="350055"/>
          </a:xfrm>
        </p:grpSpPr>
        <p:sp>
          <p:nvSpPr>
            <p:cNvPr id="6" name="Google Shape;164;p17">
              <a:extLst>
                <a:ext uri="{FF2B5EF4-FFF2-40B4-BE49-F238E27FC236}">
                  <a16:creationId xmlns:a16="http://schemas.microsoft.com/office/drawing/2014/main" id="{8C7825B8-889B-74D7-9B87-2E986B297897}"/>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7" name="Google Shape;165;p17">
              <a:extLst>
                <a:ext uri="{FF2B5EF4-FFF2-40B4-BE49-F238E27FC236}">
                  <a16:creationId xmlns:a16="http://schemas.microsoft.com/office/drawing/2014/main" id="{A5B81C35-2A6C-F226-BCA5-3D490BB04F3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6;p17">
              <a:extLst>
                <a:ext uri="{FF2B5EF4-FFF2-40B4-BE49-F238E27FC236}">
                  <a16:creationId xmlns:a16="http://schemas.microsoft.com/office/drawing/2014/main" id="{E4C4CF72-E8BE-0BA7-9B03-CA4465C9F37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7;p17">
              <a:extLst>
                <a:ext uri="{FF2B5EF4-FFF2-40B4-BE49-F238E27FC236}">
                  <a16:creationId xmlns:a16="http://schemas.microsoft.com/office/drawing/2014/main" id="{9967695A-0318-289F-3AB0-6A49C47E35AF}"/>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8;p17">
              <a:extLst>
                <a:ext uri="{FF2B5EF4-FFF2-40B4-BE49-F238E27FC236}">
                  <a16:creationId xmlns:a16="http://schemas.microsoft.com/office/drawing/2014/main" id="{0CD8404D-11A4-4B91-F99C-CE3A4E15FC0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9;p17">
              <a:extLst>
                <a:ext uri="{FF2B5EF4-FFF2-40B4-BE49-F238E27FC236}">
                  <a16:creationId xmlns:a16="http://schemas.microsoft.com/office/drawing/2014/main" id="{971DAFDC-AE1E-30B2-DA56-CA7151FCEEC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70;p17">
              <a:extLst>
                <a:ext uri="{FF2B5EF4-FFF2-40B4-BE49-F238E27FC236}">
                  <a16:creationId xmlns:a16="http://schemas.microsoft.com/office/drawing/2014/main" id="{BC3838BF-4B49-A3E0-1A8B-1BEC71DE96DC}"/>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1;p17">
              <a:extLst>
                <a:ext uri="{FF2B5EF4-FFF2-40B4-BE49-F238E27FC236}">
                  <a16:creationId xmlns:a16="http://schemas.microsoft.com/office/drawing/2014/main" id="{D243EA55-DFB1-BBDF-C27A-7DA99624432C}"/>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2;p17">
              <a:extLst>
                <a:ext uri="{FF2B5EF4-FFF2-40B4-BE49-F238E27FC236}">
                  <a16:creationId xmlns:a16="http://schemas.microsoft.com/office/drawing/2014/main" id="{9CDA187A-6539-17F7-8DF3-D4D055F1F0D7}"/>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3;p17">
              <a:extLst>
                <a:ext uri="{FF2B5EF4-FFF2-40B4-BE49-F238E27FC236}">
                  <a16:creationId xmlns:a16="http://schemas.microsoft.com/office/drawing/2014/main" id="{92F6EAAE-8165-CAD6-5E98-994B16DC8407}"/>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4;p17">
              <a:extLst>
                <a:ext uri="{FF2B5EF4-FFF2-40B4-BE49-F238E27FC236}">
                  <a16:creationId xmlns:a16="http://schemas.microsoft.com/office/drawing/2014/main" id="{C19D8526-6E74-747E-49F6-66D3C890250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5;p17">
              <a:extLst>
                <a:ext uri="{FF2B5EF4-FFF2-40B4-BE49-F238E27FC236}">
                  <a16:creationId xmlns:a16="http://schemas.microsoft.com/office/drawing/2014/main" id="{450CE3FD-CA4B-16E7-E5CB-BFC8314EDF3A}"/>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6;p17">
              <a:extLst>
                <a:ext uri="{FF2B5EF4-FFF2-40B4-BE49-F238E27FC236}">
                  <a16:creationId xmlns:a16="http://schemas.microsoft.com/office/drawing/2014/main" id="{42E3636F-BD8D-075B-9D6E-94A189FD4A62}"/>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19" name="Gradient-colored box">
            <a:extLst>
              <a:ext uri="{FF2B5EF4-FFF2-40B4-BE49-F238E27FC236}">
                <a16:creationId xmlns:a16="http://schemas.microsoft.com/office/drawing/2014/main" id="{4F9EABA8-0D44-FB84-DEC6-9688F56F26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1779384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Subtitle - 3/4 Horizontal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43F83C8B-2317-F929-521D-E7039BE03E55}"/>
              </a:ext>
            </a:extLst>
          </p:cNvPr>
          <p:cNvSpPr/>
          <p:nvPr userDrawn="1"/>
        </p:nvSpPr>
        <p:spPr>
          <a:xfrm>
            <a:off x="-57888" y="2514600"/>
            <a:ext cx="12249888" cy="3657600"/>
          </a:xfrm>
          <a:prstGeom prst="rect">
            <a:avLst/>
          </a:pr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sp>
        <p:nvSpPr>
          <p:cNvPr id="6" name="Text Placeholder 2">
            <a:extLst>
              <a:ext uri="{FF2B5EF4-FFF2-40B4-BE49-F238E27FC236}">
                <a16:creationId xmlns:a16="http://schemas.microsoft.com/office/drawing/2014/main" id="{9C05D987-C195-332F-B104-CF5C08C5667A}"/>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7" name="Google Shape;163;p17">
            <a:extLst>
              <a:ext uri="{FF2B5EF4-FFF2-40B4-BE49-F238E27FC236}">
                <a16:creationId xmlns:a16="http://schemas.microsoft.com/office/drawing/2014/main" id="{1AF26708-C207-7543-5A06-16703676C50D}"/>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F9CAC83F-0B07-9DE7-46FA-7D31474E51C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3797ECD8-4A6A-B626-7D72-95386C56AA8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649144F2-2A9B-58C3-2983-4ED4990AD088}"/>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1C172BBA-3580-2687-E4DE-393E7EBC03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C79793B0-F1F6-909C-C87A-CFC147C2A4CC}"/>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23DDD4B6-DE8B-8A80-66B7-12D422C6B9F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DB69D094-375F-BF8B-14E9-78A2F8B41836}"/>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48AB33FD-3CD1-9237-FCE1-6FA735C8E527}"/>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416829C5-BBCA-5445-8A4B-A5EE6CB49F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93CC6F99-C2C0-F67A-FBCD-29DD279EE1DD}"/>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63331B8C-708C-F6DC-B855-F58B402A5FBE}"/>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20701445-93BD-A67C-9A6F-C809AD387DA3}"/>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F0B8B175-C06F-6644-3FDB-821E563B4298}"/>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21C4649F-EF3C-768B-7D80-624765FE63C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41317693-6153-7399-16A1-4179805DE5B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7B136B2-7FF2-C7CB-0594-332E78E848FE}"/>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324BA00E-DE38-2CE9-BEF4-242CA2E195E6}"/>
              </a:ext>
            </a:extLst>
          </p:cNvPr>
          <p:cNvSpPr>
            <a:spLocks noGrp="1"/>
          </p:cNvSpPr>
          <p:nvPr>
            <p:ph type="ftr" sz="quarter" idx="11"/>
          </p:nvPr>
        </p:nvSpPr>
        <p:spPr/>
        <p:txBody>
          <a:bodyPr/>
          <a:lstStyle/>
          <a:p>
            <a:r>
              <a:rPr lang="en-US"/>
              <a:t>©2022 VMware, Inc. and Microsoft Corporation. All rights reserved.</a:t>
            </a:r>
          </a:p>
        </p:txBody>
      </p:sp>
    </p:spTree>
    <p:extLst>
      <p:ext uri="{BB962C8B-B14F-4D97-AF65-F5344CB8AC3E}">
        <p14:creationId xmlns:p14="http://schemas.microsoft.com/office/powerpoint/2010/main" val="3188075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ooter Only - Angled Backgroun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9EAE5-825F-E702-1A56-AD6D00577ED9}"/>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C0033398-0AFA-D1F6-E542-C96BD6DC263D}"/>
              </a:ext>
            </a:extLst>
          </p:cNvPr>
          <p:cNvSpPr>
            <a:spLocks noGrp="1"/>
          </p:cNvSpPr>
          <p:nvPr>
            <p:ph type="ftr" sz="quarter" idx="11"/>
          </p:nvPr>
        </p:nvSpPr>
        <p:spPr/>
        <p:txBody>
          <a:bodyPr/>
          <a:lstStyle/>
          <a:p>
            <a:r>
              <a:rPr lang="en-US"/>
              <a:t>©2022 VMware, Inc. and Microsoft Corporation. All rights reserved.</a:t>
            </a:r>
          </a:p>
        </p:txBody>
      </p:sp>
      <p:sp>
        <p:nvSpPr>
          <p:cNvPr id="5" name="Google Shape;388;p24">
            <a:extLst>
              <a:ext uri="{FF2B5EF4-FFF2-40B4-BE49-F238E27FC236}">
                <a16:creationId xmlns:a16="http://schemas.microsoft.com/office/drawing/2014/main" id="{6EDAA56D-60E1-8083-AC3F-11FA10D1C600}"/>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grpSp>
        <p:nvGrpSpPr>
          <p:cNvPr id="6" name="Google Shape;163;p17">
            <a:extLst>
              <a:ext uri="{FF2B5EF4-FFF2-40B4-BE49-F238E27FC236}">
                <a16:creationId xmlns:a16="http://schemas.microsoft.com/office/drawing/2014/main" id="{305DBA6C-8257-273E-EF12-8F0813890EE6}"/>
              </a:ext>
            </a:extLst>
          </p:cNvPr>
          <p:cNvGrpSpPr/>
          <p:nvPr userDrawn="1"/>
        </p:nvGrpSpPr>
        <p:grpSpPr>
          <a:xfrm>
            <a:off x="616212" y="6287351"/>
            <a:ext cx="1936489" cy="365124"/>
            <a:chOff x="342906" y="-1290685"/>
            <a:chExt cx="1856560" cy="350055"/>
          </a:xfrm>
        </p:grpSpPr>
        <p:sp>
          <p:nvSpPr>
            <p:cNvPr id="7" name="Google Shape;164;p17">
              <a:extLst>
                <a:ext uri="{FF2B5EF4-FFF2-40B4-BE49-F238E27FC236}">
                  <a16:creationId xmlns:a16="http://schemas.microsoft.com/office/drawing/2014/main" id="{F3D096B3-D3F2-717D-E131-5ECBD4654772}"/>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5;p17">
              <a:extLst>
                <a:ext uri="{FF2B5EF4-FFF2-40B4-BE49-F238E27FC236}">
                  <a16:creationId xmlns:a16="http://schemas.microsoft.com/office/drawing/2014/main" id="{CAE5451E-DE87-0DA3-02C2-1A112D40E073}"/>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6;p17">
              <a:extLst>
                <a:ext uri="{FF2B5EF4-FFF2-40B4-BE49-F238E27FC236}">
                  <a16:creationId xmlns:a16="http://schemas.microsoft.com/office/drawing/2014/main" id="{8C35C1DE-8EF7-CAB3-DC42-C604171D988A}"/>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7;p17">
              <a:extLst>
                <a:ext uri="{FF2B5EF4-FFF2-40B4-BE49-F238E27FC236}">
                  <a16:creationId xmlns:a16="http://schemas.microsoft.com/office/drawing/2014/main" id="{2F575F3F-CAE4-4045-E65B-95E1E88AD888}"/>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8;p17">
              <a:extLst>
                <a:ext uri="{FF2B5EF4-FFF2-40B4-BE49-F238E27FC236}">
                  <a16:creationId xmlns:a16="http://schemas.microsoft.com/office/drawing/2014/main" id="{AEE40CC6-7D6E-8DA9-60D6-BD9E386F9536}"/>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9;p17">
              <a:extLst>
                <a:ext uri="{FF2B5EF4-FFF2-40B4-BE49-F238E27FC236}">
                  <a16:creationId xmlns:a16="http://schemas.microsoft.com/office/drawing/2014/main" id="{04779F9E-22E9-82B9-5EED-CFEC92025541}"/>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0;p17">
              <a:extLst>
                <a:ext uri="{FF2B5EF4-FFF2-40B4-BE49-F238E27FC236}">
                  <a16:creationId xmlns:a16="http://schemas.microsoft.com/office/drawing/2014/main" id="{75419895-2A34-4240-83C0-BDC7B128FED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1;p17">
              <a:extLst>
                <a:ext uri="{FF2B5EF4-FFF2-40B4-BE49-F238E27FC236}">
                  <a16:creationId xmlns:a16="http://schemas.microsoft.com/office/drawing/2014/main" id="{3BE2C6EA-CC41-8823-A16D-AAD080074509}"/>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2;p17">
              <a:extLst>
                <a:ext uri="{FF2B5EF4-FFF2-40B4-BE49-F238E27FC236}">
                  <a16:creationId xmlns:a16="http://schemas.microsoft.com/office/drawing/2014/main" id="{AC8CB5F6-99B2-3417-6328-EAE5EE0758AA}"/>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3;p17">
              <a:extLst>
                <a:ext uri="{FF2B5EF4-FFF2-40B4-BE49-F238E27FC236}">
                  <a16:creationId xmlns:a16="http://schemas.microsoft.com/office/drawing/2014/main" id="{D6A4FD55-43DF-4F2F-9AAF-BCC3D02EB29C}"/>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4;p17">
              <a:extLst>
                <a:ext uri="{FF2B5EF4-FFF2-40B4-BE49-F238E27FC236}">
                  <a16:creationId xmlns:a16="http://schemas.microsoft.com/office/drawing/2014/main" id="{B156D0FE-8958-6237-D9EC-C080038AD602}"/>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5;p17">
              <a:extLst>
                <a:ext uri="{FF2B5EF4-FFF2-40B4-BE49-F238E27FC236}">
                  <a16:creationId xmlns:a16="http://schemas.microsoft.com/office/drawing/2014/main" id="{8D206747-3BAD-B7D3-0958-E4F6E06C26F2}"/>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6;p17">
              <a:extLst>
                <a:ext uri="{FF2B5EF4-FFF2-40B4-BE49-F238E27FC236}">
                  <a16:creationId xmlns:a16="http://schemas.microsoft.com/office/drawing/2014/main" id="{95990E4E-1EAA-E5AE-E2A1-00318EB6FE4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0" name="Gradient-colored box">
            <a:extLst>
              <a:ext uri="{FF2B5EF4-FFF2-40B4-BE49-F238E27FC236}">
                <a16:creationId xmlns:a16="http://schemas.microsoft.com/office/drawing/2014/main" id="{61B1FFE0-A047-8D55-9501-76C56F490F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3001818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 Angled Background">
    <p:spTree>
      <p:nvGrpSpPr>
        <p:cNvPr id="1" name=""/>
        <p:cNvGrpSpPr/>
        <p:nvPr/>
      </p:nvGrpSpPr>
      <p:grpSpPr>
        <a:xfrm>
          <a:off x="0" y="0"/>
          <a:ext cx="0" cy="0"/>
          <a:chOff x="0" y="0"/>
          <a:chExt cx="0" cy="0"/>
        </a:xfrm>
      </p:grpSpPr>
      <p:sp>
        <p:nvSpPr>
          <p:cNvPr id="5" name="Google Shape;388;p24">
            <a:extLst>
              <a:ext uri="{FF2B5EF4-FFF2-40B4-BE49-F238E27FC236}">
                <a16:creationId xmlns:a16="http://schemas.microsoft.com/office/drawing/2014/main" id="{9456D70D-42EB-7604-A35F-35EEB900F68F}"/>
              </a:ext>
            </a:extLst>
          </p:cNvPr>
          <p:cNvSpPr/>
          <p:nvPr userDrawn="1"/>
        </p:nvSpPr>
        <p:spPr>
          <a:xfrm>
            <a:off x="933100" y="0"/>
            <a:ext cx="11258900" cy="6859000"/>
          </a:xfrm>
          <a:custGeom>
            <a:avLst/>
            <a:gdLst/>
            <a:ahLst/>
            <a:cxnLst/>
            <a:rect l="l" t="t" r="r" b="b"/>
            <a:pathLst>
              <a:path w="337767" h="206690" extrusionOk="0">
                <a:moveTo>
                  <a:pt x="272318" y="206467"/>
                </a:moveTo>
                <a:lnTo>
                  <a:pt x="337767" y="141018"/>
                </a:lnTo>
                <a:lnTo>
                  <a:pt x="337767" y="0"/>
                </a:lnTo>
                <a:lnTo>
                  <a:pt x="206868" y="0"/>
                </a:lnTo>
                <a:lnTo>
                  <a:pt x="0" y="206546"/>
                </a:lnTo>
                <a:lnTo>
                  <a:pt x="153531" y="206690"/>
                </a:lnTo>
                <a:close/>
              </a:path>
            </a:pathLst>
          </a:custGeom>
          <a:gradFill>
            <a:gsLst>
              <a:gs pos="0">
                <a:srgbClr val="E4E4E6">
                  <a:alpha val="19607"/>
                </a:srgbClr>
              </a:gs>
              <a:gs pos="74000">
                <a:srgbClr val="E4E4E6">
                  <a:alpha val="19607"/>
                </a:srgbClr>
              </a:gs>
              <a:gs pos="100000">
                <a:srgbClr val="FFFFFF">
                  <a:alpha val="0"/>
                </a:srgbClr>
              </a:gs>
              <a:gs pos="100000">
                <a:srgbClr val="FFFFFF">
                  <a:alpha val="0"/>
                </a:srgbClr>
              </a:gs>
            </a:gsLst>
            <a:lin ang="5400700" scaled="0"/>
          </a:gradFill>
          <a:ln>
            <a:noFill/>
          </a:ln>
        </p:spPr>
      </p:sp>
      <p:pic>
        <p:nvPicPr>
          <p:cNvPr id="28" name="Picture 27">
            <a:extLst>
              <a:ext uri="{FF2B5EF4-FFF2-40B4-BE49-F238E27FC236}">
                <a16:creationId xmlns:a16="http://schemas.microsoft.com/office/drawing/2014/main" id="{1CF82CEE-5FFE-CE0A-BAAA-3C0B8A55A859}"/>
              </a:ext>
            </a:extLst>
          </p:cNvPr>
          <p:cNvPicPr>
            <a:picLocks noChangeAspect="1"/>
          </p:cNvPicPr>
          <p:nvPr userDrawn="1"/>
        </p:nvPicPr>
        <p:blipFill>
          <a:blip r:embed="rId2"/>
          <a:srcRect l="23085" t="143" r="28132"/>
          <a:stretch/>
        </p:blipFill>
        <p:spPr>
          <a:xfrm>
            <a:off x="3366390" y="-7295"/>
            <a:ext cx="8827177" cy="6774024"/>
          </a:xfrm>
          <a:custGeom>
            <a:avLst/>
            <a:gdLst>
              <a:gd name="connsiteX0" fmla="*/ 6794292 w 8824878"/>
              <a:gd name="connsiteY0" fmla="*/ 0 h 6774024"/>
              <a:gd name="connsiteX1" fmla="*/ 8824878 w 8824878"/>
              <a:gd name="connsiteY1" fmla="*/ 0 h 6774024"/>
              <a:gd name="connsiteX2" fmla="*/ 8824878 w 8824878"/>
              <a:gd name="connsiteY2" fmla="*/ 6774024 h 6774024"/>
              <a:gd name="connsiteX3" fmla="*/ 0 w 8824878"/>
              <a:gd name="connsiteY3" fmla="*/ 6774024 h 6774024"/>
            </a:gdLst>
            <a:ahLst/>
            <a:cxnLst>
              <a:cxn ang="0">
                <a:pos x="connsiteX0" y="connsiteY0"/>
              </a:cxn>
              <a:cxn ang="0">
                <a:pos x="connsiteX1" y="connsiteY1"/>
              </a:cxn>
              <a:cxn ang="0">
                <a:pos x="connsiteX2" y="connsiteY2"/>
              </a:cxn>
              <a:cxn ang="0">
                <a:pos x="connsiteX3" y="connsiteY3"/>
              </a:cxn>
            </a:cxnLst>
            <a:rect l="l" t="t" r="r" b="b"/>
            <a:pathLst>
              <a:path w="8824878" h="6774024">
                <a:moveTo>
                  <a:pt x="6794292" y="0"/>
                </a:moveTo>
                <a:lnTo>
                  <a:pt x="8824878" y="0"/>
                </a:lnTo>
                <a:lnTo>
                  <a:pt x="8824878" y="6774024"/>
                </a:lnTo>
                <a:lnTo>
                  <a:pt x="0" y="6774024"/>
                </a:lnTo>
                <a:close/>
              </a:path>
            </a:pathLst>
          </a:custGeom>
        </p:spPr>
      </p:pic>
      <p:sp>
        <p:nvSpPr>
          <p:cNvPr id="6" name="Freeform: Shape 5">
            <a:extLst>
              <a:ext uri="{FF2B5EF4-FFF2-40B4-BE49-F238E27FC236}">
                <a16:creationId xmlns:a16="http://schemas.microsoft.com/office/drawing/2014/main" id="{B3DCCFBD-C8D0-9C66-118C-948776EF9E2E}"/>
              </a:ext>
              <a:ext uri="{C183D7F6-B498-43B3-948B-1728B52AA6E4}">
                <adec:decorative xmlns:adec="http://schemas.microsoft.com/office/drawing/2017/decorative" val="1"/>
              </a:ext>
            </a:extLst>
          </p:cNvPr>
          <p:cNvSpPr/>
          <p:nvPr userDrawn="1"/>
        </p:nvSpPr>
        <p:spPr>
          <a:xfrm rot="2700000">
            <a:off x="4480200" y="-2813884"/>
            <a:ext cx="4382185" cy="13072966"/>
          </a:xfrm>
          <a:custGeom>
            <a:avLst/>
            <a:gdLst>
              <a:gd name="connsiteX0" fmla="*/ 3460165 w 4382185"/>
              <a:gd name="connsiteY0" fmla="*/ 0 h 13072966"/>
              <a:gd name="connsiteX1" fmla="*/ 4382185 w 4382185"/>
              <a:gd name="connsiteY1" fmla="*/ 922259 h 13072966"/>
              <a:gd name="connsiteX2" fmla="*/ 4382185 w 4382185"/>
              <a:gd name="connsiteY2" fmla="*/ 8689635 h 13072966"/>
              <a:gd name="connsiteX3" fmla="*/ 0 w 4382185"/>
              <a:gd name="connsiteY3" fmla="*/ 13072966 h 13072966"/>
              <a:gd name="connsiteX4" fmla="*/ 3 w 4382185"/>
              <a:gd name="connsiteY4" fmla="*/ 3461062 h 1307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2185" h="13072966">
                <a:moveTo>
                  <a:pt x="3460165" y="0"/>
                </a:moveTo>
                <a:lnTo>
                  <a:pt x="4382185" y="922259"/>
                </a:lnTo>
                <a:lnTo>
                  <a:pt x="4382185" y="8689635"/>
                </a:lnTo>
                <a:lnTo>
                  <a:pt x="0" y="13072966"/>
                </a:lnTo>
                <a:lnTo>
                  <a:pt x="3" y="3461062"/>
                </a:lnTo>
                <a:close/>
              </a:path>
            </a:pathLst>
          </a:custGeom>
          <a:gradFill>
            <a:gsLst>
              <a:gs pos="60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0" name="Freeform: Shape 29">
            <a:extLst>
              <a:ext uri="{FF2B5EF4-FFF2-40B4-BE49-F238E27FC236}">
                <a16:creationId xmlns:a16="http://schemas.microsoft.com/office/drawing/2014/main" id="{1F6E22AB-F3B4-5E80-F6E2-0B5F60ED2189}"/>
              </a:ext>
            </a:extLst>
          </p:cNvPr>
          <p:cNvSpPr/>
          <p:nvPr userDrawn="1"/>
        </p:nvSpPr>
        <p:spPr>
          <a:xfrm>
            <a:off x="1605872" y="0"/>
            <a:ext cx="10590803" cy="5724344"/>
          </a:xfrm>
          <a:custGeom>
            <a:avLst/>
            <a:gdLst>
              <a:gd name="connsiteX0" fmla="*/ 0 w 10588045"/>
              <a:gd name="connsiteY0" fmla="*/ 0 h 5724344"/>
              <a:gd name="connsiteX1" fmla="*/ 10588045 w 10588045"/>
              <a:gd name="connsiteY1" fmla="*/ 0 h 5724344"/>
              <a:gd name="connsiteX2" fmla="*/ 10588045 w 10588045"/>
              <a:gd name="connsiteY2" fmla="*/ 1459438 h 5724344"/>
              <a:gd name="connsiteX3" fmla="*/ 6310378 w 10588045"/>
              <a:gd name="connsiteY3" fmla="*/ 5724344 h 5724344"/>
              <a:gd name="connsiteX4" fmla="*/ 6052092 w 10588045"/>
              <a:gd name="connsiteY4" fmla="*/ 5724344 h 5724344"/>
              <a:gd name="connsiteX5" fmla="*/ 3718608 w 10588045"/>
              <a:gd name="connsiteY5" fmla="*/ 5724344 h 5724344"/>
              <a:gd name="connsiteX6" fmla="*/ 0 w 10588045"/>
              <a:gd name="connsiteY6" fmla="*/ 5724344 h 572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8045" h="5724344">
                <a:moveTo>
                  <a:pt x="0" y="0"/>
                </a:moveTo>
                <a:lnTo>
                  <a:pt x="10588045" y="0"/>
                </a:lnTo>
                <a:lnTo>
                  <a:pt x="10588045" y="1459438"/>
                </a:lnTo>
                <a:lnTo>
                  <a:pt x="6310378" y="5724344"/>
                </a:lnTo>
                <a:lnTo>
                  <a:pt x="6052092" y="5724344"/>
                </a:lnTo>
                <a:lnTo>
                  <a:pt x="3718608" y="5724344"/>
                </a:lnTo>
                <a:lnTo>
                  <a:pt x="0" y="5724344"/>
                </a:lnTo>
                <a:close/>
              </a:path>
            </a:pathLst>
          </a:custGeom>
          <a:gradFill flip="none" rotWithShape="1">
            <a:gsLst>
              <a:gs pos="0">
                <a:schemeClr val="accent5">
                  <a:lumMod val="75000"/>
                </a:schemeClr>
              </a:gs>
              <a:gs pos="27000">
                <a:schemeClr val="accent2">
                  <a:alpha val="56000"/>
                </a:schemeClr>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4" name="Freeform: Shape 33">
            <a:extLst>
              <a:ext uri="{FF2B5EF4-FFF2-40B4-BE49-F238E27FC236}">
                <a16:creationId xmlns:a16="http://schemas.microsoft.com/office/drawing/2014/main" id="{4C1E915C-EB45-AA0F-1A90-260B5E6D1AEE}"/>
              </a:ext>
            </a:extLst>
          </p:cNvPr>
          <p:cNvSpPr/>
          <p:nvPr userDrawn="1"/>
        </p:nvSpPr>
        <p:spPr>
          <a:xfrm>
            <a:off x="201121" y="-2894"/>
            <a:ext cx="11993999" cy="5220770"/>
          </a:xfrm>
          <a:custGeom>
            <a:avLst/>
            <a:gdLst>
              <a:gd name="connsiteX0" fmla="*/ 0 w 11990876"/>
              <a:gd name="connsiteY0" fmla="*/ 0 h 5220770"/>
              <a:gd name="connsiteX1" fmla="*/ 11990876 w 11990876"/>
              <a:gd name="connsiteY1" fmla="*/ 0 h 5220770"/>
              <a:gd name="connsiteX2" fmla="*/ 11990876 w 11990876"/>
              <a:gd name="connsiteY2" fmla="*/ 932956 h 5220770"/>
              <a:gd name="connsiteX3" fmla="*/ 7690232 w 11990876"/>
              <a:gd name="connsiteY3" fmla="*/ 5220770 h 5220770"/>
              <a:gd name="connsiteX4" fmla="*/ 7466074 w 11990876"/>
              <a:gd name="connsiteY4" fmla="*/ 5220770 h 5220770"/>
              <a:gd name="connsiteX5" fmla="*/ 7393173 w 11990876"/>
              <a:gd name="connsiteY5" fmla="*/ 5220770 h 5220770"/>
              <a:gd name="connsiteX6" fmla="*/ 5440919 w 11990876"/>
              <a:gd name="connsiteY6" fmla="*/ 5220770 h 5220770"/>
              <a:gd name="connsiteX7" fmla="*/ 2213663 w 11990876"/>
              <a:gd name="connsiteY7" fmla="*/ 5220770 h 5220770"/>
              <a:gd name="connsiteX8" fmla="*/ 0 w 11990876"/>
              <a:gd name="connsiteY8" fmla="*/ 5220770 h 52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0876" h="5220770">
                <a:moveTo>
                  <a:pt x="0" y="0"/>
                </a:moveTo>
                <a:lnTo>
                  <a:pt x="11990876" y="0"/>
                </a:lnTo>
                <a:lnTo>
                  <a:pt x="11990876" y="932956"/>
                </a:lnTo>
                <a:lnTo>
                  <a:pt x="7690232" y="5220770"/>
                </a:lnTo>
                <a:lnTo>
                  <a:pt x="7466074" y="5220770"/>
                </a:lnTo>
                <a:lnTo>
                  <a:pt x="7393173" y="5220770"/>
                </a:lnTo>
                <a:lnTo>
                  <a:pt x="5440919" y="5220770"/>
                </a:lnTo>
                <a:lnTo>
                  <a:pt x="2213663" y="5220770"/>
                </a:lnTo>
                <a:lnTo>
                  <a:pt x="0" y="52207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nvGrpSpPr>
          <p:cNvPr id="7" name="Google Shape;163;p17">
            <a:extLst>
              <a:ext uri="{FF2B5EF4-FFF2-40B4-BE49-F238E27FC236}">
                <a16:creationId xmlns:a16="http://schemas.microsoft.com/office/drawing/2014/main" id="{4F36191C-C076-9611-AE55-9EF405FC9101}"/>
              </a:ext>
            </a:extLst>
          </p:cNvPr>
          <p:cNvGrpSpPr/>
          <p:nvPr userDrawn="1"/>
        </p:nvGrpSpPr>
        <p:grpSpPr>
          <a:xfrm>
            <a:off x="616212" y="6287351"/>
            <a:ext cx="1936489" cy="365124"/>
            <a:chOff x="342906" y="-1290685"/>
            <a:chExt cx="1856560" cy="350055"/>
          </a:xfrm>
        </p:grpSpPr>
        <p:sp>
          <p:nvSpPr>
            <p:cNvPr id="8" name="Google Shape;164;p17">
              <a:extLst>
                <a:ext uri="{FF2B5EF4-FFF2-40B4-BE49-F238E27FC236}">
                  <a16:creationId xmlns:a16="http://schemas.microsoft.com/office/drawing/2014/main" id="{894D34C6-F3FA-C355-D1FA-D0BCD1A693D5}"/>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5;p17">
              <a:extLst>
                <a:ext uri="{FF2B5EF4-FFF2-40B4-BE49-F238E27FC236}">
                  <a16:creationId xmlns:a16="http://schemas.microsoft.com/office/drawing/2014/main" id="{857F0F9C-F3BD-87D6-F7E7-621EB522394F}"/>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6;p17">
              <a:extLst>
                <a:ext uri="{FF2B5EF4-FFF2-40B4-BE49-F238E27FC236}">
                  <a16:creationId xmlns:a16="http://schemas.microsoft.com/office/drawing/2014/main" id="{C509F791-2162-8719-BC51-CA413B2CA6A6}"/>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7;p17">
              <a:extLst>
                <a:ext uri="{FF2B5EF4-FFF2-40B4-BE49-F238E27FC236}">
                  <a16:creationId xmlns:a16="http://schemas.microsoft.com/office/drawing/2014/main" id="{409B41AD-F00A-6F0B-92AD-274DC9B5FDDA}"/>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8;p17">
              <a:extLst>
                <a:ext uri="{FF2B5EF4-FFF2-40B4-BE49-F238E27FC236}">
                  <a16:creationId xmlns:a16="http://schemas.microsoft.com/office/drawing/2014/main" id="{981E1AD5-3D3A-F309-F87B-E66A0089E16B}"/>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69;p17">
              <a:extLst>
                <a:ext uri="{FF2B5EF4-FFF2-40B4-BE49-F238E27FC236}">
                  <a16:creationId xmlns:a16="http://schemas.microsoft.com/office/drawing/2014/main" id="{00E18D2C-FBE3-6279-C547-04BCD69FE1B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0;p17">
              <a:extLst>
                <a:ext uri="{FF2B5EF4-FFF2-40B4-BE49-F238E27FC236}">
                  <a16:creationId xmlns:a16="http://schemas.microsoft.com/office/drawing/2014/main" id="{3A12BA8C-E754-88AD-8EAE-8D77BBFBAB4F}"/>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1;p17">
              <a:extLst>
                <a:ext uri="{FF2B5EF4-FFF2-40B4-BE49-F238E27FC236}">
                  <a16:creationId xmlns:a16="http://schemas.microsoft.com/office/drawing/2014/main" id="{0A385954-BC2C-3EF5-B727-04A6001294CD}"/>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2;p17">
              <a:extLst>
                <a:ext uri="{FF2B5EF4-FFF2-40B4-BE49-F238E27FC236}">
                  <a16:creationId xmlns:a16="http://schemas.microsoft.com/office/drawing/2014/main" id="{7F88FAEE-B52B-D986-0D78-C7BB8D360251}"/>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3;p17">
              <a:extLst>
                <a:ext uri="{FF2B5EF4-FFF2-40B4-BE49-F238E27FC236}">
                  <a16:creationId xmlns:a16="http://schemas.microsoft.com/office/drawing/2014/main" id="{46DF6ED9-09D9-07FD-957F-AFD2CEBF973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4;p17">
              <a:extLst>
                <a:ext uri="{FF2B5EF4-FFF2-40B4-BE49-F238E27FC236}">
                  <a16:creationId xmlns:a16="http://schemas.microsoft.com/office/drawing/2014/main" id="{CAEF23B0-1C7A-6718-5E0D-AD9B14D24063}"/>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5;p17">
              <a:extLst>
                <a:ext uri="{FF2B5EF4-FFF2-40B4-BE49-F238E27FC236}">
                  <a16:creationId xmlns:a16="http://schemas.microsoft.com/office/drawing/2014/main" id="{0A350415-B48C-A6E3-E840-63FF22D25EE8}"/>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20" name="Google Shape;176;p17">
              <a:extLst>
                <a:ext uri="{FF2B5EF4-FFF2-40B4-BE49-F238E27FC236}">
                  <a16:creationId xmlns:a16="http://schemas.microsoft.com/office/drawing/2014/main" id="{AFE6B6F1-FED5-A405-A1B9-2A220D62E8F5}"/>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1" name="Gradient-colored box">
            <a:extLst>
              <a:ext uri="{FF2B5EF4-FFF2-40B4-BE49-F238E27FC236}">
                <a16:creationId xmlns:a16="http://schemas.microsoft.com/office/drawing/2014/main" id="{A178527A-9F38-1631-90BF-BB5BD893C70F}"/>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3"/>
            <a:ext cx="12192000" cy="95225"/>
          </a:xfrm>
          <a:prstGeom prst="rect">
            <a:avLst/>
          </a:prstGeom>
        </p:spPr>
      </p:pic>
      <p:sp>
        <p:nvSpPr>
          <p:cNvPr id="2" name="Title 1">
            <a:extLst>
              <a:ext uri="{FF2B5EF4-FFF2-40B4-BE49-F238E27FC236}">
                <a16:creationId xmlns:a16="http://schemas.microsoft.com/office/drawing/2014/main" id="{BD3C7AFA-68C1-CCB0-0905-1F49010DFC3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3389D76-9467-8E84-4343-84A8A944A45D}"/>
              </a:ext>
            </a:extLst>
          </p:cNvPr>
          <p:cNvSpPr>
            <a:spLocks noGrp="1"/>
          </p:cNvSpPr>
          <p:nvPr>
            <p:ph type="sldNum" idx="10"/>
          </p:nvPr>
        </p:nvSpPr>
        <p:spPr/>
        <p:txBody>
          <a:bodyPr/>
          <a:lstStyle>
            <a:lvl1pPr>
              <a:defRPr>
                <a:solidFill>
                  <a:schemeClr val="bg1"/>
                </a:solidFill>
              </a:defRPr>
            </a:lvl1pPr>
          </a:lstStyle>
          <a:p>
            <a:fld id="{3BD295A3-96FB-4E80-91AF-4225D266C57B}" type="slidenum">
              <a:rPr lang="en-US" smtClean="0"/>
              <a:pPr/>
              <a:t>‹#›</a:t>
            </a:fld>
            <a:endParaRPr lang="en-US"/>
          </a:p>
        </p:txBody>
      </p:sp>
    </p:spTree>
    <p:extLst>
      <p:ext uri="{BB962C8B-B14F-4D97-AF65-F5344CB8AC3E}">
        <p14:creationId xmlns:p14="http://schemas.microsoft.com/office/powerpoint/2010/main" val="191705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F736-FB42-8F1B-4A6B-7BB2D419FA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0B271A-E84E-B5DD-ED32-DD766F95F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956B71-6737-4EAB-6566-18EEF68A397F}"/>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BF702DA0-BF6C-504B-238E-703ECF0418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FAAB4E-D509-C65A-02A8-D8AAFC002D49}"/>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3518874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Subtitle - No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7666-6BDA-AE54-A702-A8E4451D140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80359A1-5E07-1512-F962-EF244732783B}"/>
              </a:ext>
            </a:extLst>
          </p:cNvPr>
          <p:cNvSpPr>
            <a:spLocks noGrp="1"/>
          </p:cNvSpPr>
          <p:nvPr>
            <p:ph type="sldNum" idx="10"/>
          </p:nvPr>
        </p:nvSpPr>
        <p:spPr/>
        <p:txBody>
          <a:bodyPr/>
          <a:lstStyle/>
          <a:p>
            <a:fld id="{3BD295A3-96FB-4E80-91AF-4225D266C57B}" type="slidenum">
              <a:rPr lang="en-US" smtClean="0"/>
              <a:t>‹#›</a:t>
            </a:fld>
            <a:endParaRPr lang="en-US"/>
          </a:p>
        </p:txBody>
      </p:sp>
      <p:sp>
        <p:nvSpPr>
          <p:cNvPr id="4" name="Footer Placeholder 3">
            <a:extLst>
              <a:ext uri="{FF2B5EF4-FFF2-40B4-BE49-F238E27FC236}">
                <a16:creationId xmlns:a16="http://schemas.microsoft.com/office/drawing/2014/main" id="{1B6AB15D-49EB-E8BB-AEC2-7309B6B55BF0}"/>
              </a:ext>
            </a:extLst>
          </p:cNvPr>
          <p:cNvSpPr>
            <a:spLocks noGrp="1"/>
          </p:cNvSpPr>
          <p:nvPr>
            <p:ph type="ftr" sz="quarter" idx="11"/>
          </p:nvPr>
        </p:nvSpPr>
        <p:spPr/>
        <p:txBody>
          <a:bodyPr/>
          <a:lstStyle/>
          <a:p>
            <a:r>
              <a:rPr lang="en-US"/>
              <a:t>©2022 VMware, Inc. and Microsoft Corporation. All rights reserved.</a:t>
            </a:r>
          </a:p>
        </p:txBody>
      </p:sp>
      <p:sp>
        <p:nvSpPr>
          <p:cNvPr id="5" name="Text Placeholder 2">
            <a:extLst>
              <a:ext uri="{FF2B5EF4-FFF2-40B4-BE49-F238E27FC236}">
                <a16:creationId xmlns:a16="http://schemas.microsoft.com/office/drawing/2014/main" id="{13E20CD8-2984-BD01-EDCF-8B6283F49A1E}"/>
              </a:ext>
            </a:extLst>
          </p:cNvPr>
          <p:cNvSpPr>
            <a:spLocks noGrp="1"/>
          </p:cNvSpPr>
          <p:nvPr>
            <p:ph type="body" sz="quarter" idx="12"/>
          </p:nvPr>
        </p:nvSpPr>
        <p:spPr>
          <a:xfrm>
            <a:off x="609600" y="899961"/>
            <a:ext cx="10972801" cy="319078"/>
          </a:xfrm>
          <a:prstGeom prst="rect">
            <a:avLst/>
          </a:prstGeom>
        </p:spPr>
        <p:txBody>
          <a:bodyPr/>
          <a:lstStyle>
            <a:lvl1pPr>
              <a:defRPr sz="1999"/>
            </a:lvl1pPr>
          </a:lstStyle>
          <a:p>
            <a:pPr lvl="0"/>
            <a:r>
              <a:rPr lang="en-US"/>
              <a:t>Click to edit Master text styles</a:t>
            </a:r>
          </a:p>
        </p:txBody>
      </p:sp>
      <p:grpSp>
        <p:nvGrpSpPr>
          <p:cNvPr id="6" name="Google Shape;163;p17">
            <a:extLst>
              <a:ext uri="{FF2B5EF4-FFF2-40B4-BE49-F238E27FC236}">
                <a16:creationId xmlns:a16="http://schemas.microsoft.com/office/drawing/2014/main" id="{066E3EF5-5219-D6DE-14CC-7D78C1B85A4E}"/>
              </a:ext>
            </a:extLst>
          </p:cNvPr>
          <p:cNvGrpSpPr/>
          <p:nvPr userDrawn="1"/>
        </p:nvGrpSpPr>
        <p:grpSpPr>
          <a:xfrm>
            <a:off x="616212" y="6287351"/>
            <a:ext cx="1936489" cy="365124"/>
            <a:chOff x="342906" y="-1290685"/>
            <a:chExt cx="1856560" cy="350055"/>
          </a:xfrm>
        </p:grpSpPr>
        <p:sp>
          <p:nvSpPr>
            <p:cNvPr id="7" name="Google Shape;164;p17">
              <a:extLst>
                <a:ext uri="{FF2B5EF4-FFF2-40B4-BE49-F238E27FC236}">
                  <a16:creationId xmlns:a16="http://schemas.microsoft.com/office/drawing/2014/main" id="{AC28FC9A-BD67-2F2E-E18F-D9D688F47D80}"/>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8" name="Google Shape;165;p17">
              <a:extLst>
                <a:ext uri="{FF2B5EF4-FFF2-40B4-BE49-F238E27FC236}">
                  <a16:creationId xmlns:a16="http://schemas.microsoft.com/office/drawing/2014/main" id="{1CE2C3CA-F23F-3D43-4FFD-8A6BE2B17CB7}"/>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9" name="Google Shape;166;p17">
              <a:extLst>
                <a:ext uri="{FF2B5EF4-FFF2-40B4-BE49-F238E27FC236}">
                  <a16:creationId xmlns:a16="http://schemas.microsoft.com/office/drawing/2014/main" id="{DD0D2829-52BC-6C00-B5EF-D75218A9D682}"/>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0" name="Google Shape;167;p17">
              <a:extLst>
                <a:ext uri="{FF2B5EF4-FFF2-40B4-BE49-F238E27FC236}">
                  <a16:creationId xmlns:a16="http://schemas.microsoft.com/office/drawing/2014/main" id="{7DD36068-EC20-8CF2-8CFB-F70D7E67357E}"/>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1" name="Google Shape;168;p17">
              <a:extLst>
                <a:ext uri="{FF2B5EF4-FFF2-40B4-BE49-F238E27FC236}">
                  <a16:creationId xmlns:a16="http://schemas.microsoft.com/office/drawing/2014/main" id="{0FAFA10B-6E38-94F3-69DF-E5278403AAAA}"/>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2" name="Google Shape;169;p17">
              <a:extLst>
                <a:ext uri="{FF2B5EF4-FFF2-40B4-BE49-F238E27FC236}">
                  <a16:creationId xmlns:a16="http://schemas.microsoft.com/office/drawing/2014/main" id="{5B0113B0-2E2C-8019-4A4D-408D2EADA277}"/>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3" name="Google Shape;170;p17">
              <a:extLst>
                <a:ext uri="{FF2B5EF4-FFF2-40B4-BE49-F238E27FC236}">
                  <a16:creationId xmlns:a16="http://schemas.microsoft.com/office/drawing/2014/main" id="{55AC9393-977B-A09D-28B7-74E1A2900007}"/>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4" name="Google Shape;171;p17">
              <a:extLst>
                <a:ext uri="{FF2B5EF4-FFF2-40B4-BE49-F238E27FC236}">
                  <a16:creationId xmlns:a16="http://schemas.microsoft.com/office/drawing/2014/main" id="{2D023179-3522-6407-2152-7968C8B0CFC9}"/>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5" name="Google Shape;172;p17">
              <a:extLst>
                <a:ext uri="{FF2B5EF4-FFF2-40B4-BE49-F238E27FC236}">
                  <a16:creationId xmlns:a16="http://schemas.microsoft.com/office/drawing/2014/main" id="{178E2154-8BF4-2CCC-84E4-DAF9E5E83922}"/>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solidFill>
              <a:srgbClr val="73737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6" name="Google Shape;173;p17">
              <a:extLst>
                <a:ext uri="{FF2B5EF4-FFF2-40B4-BE49-F238E27FC236}">
                  <a16:creationId xmlns:a16="http://schemas.microsoft.com/office/drawing/2014/main" id="{540AA5A5-B92A-3CF5-AEAD-070649308304}"/>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solidFill>
              <a:srgbClr val="F05123"/>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7" name="Google Shape;174;p17">
              <a:extLst>
                <a:ext uri="{FF2B5EF4-FFF2-40B4-BE49-F238E27FC236}">
                  <a16:creationId xmlns:a16="http://schemas.microsoft.com/office/drawing/2014/main" id="{10EDD9DA-75C5-37F0-45E3-0561934AE462}"/>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solidFill>
              <a:srgbClr val="7EBA41"/>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8" name="Google Shape;175;p17">
              <a:extLst>
                <a:ext uri="{FF2B5EF4-FFF2-40B4-BE49-F238E27FC236}">
                  <a16:creationId xmlns:a16="http://schemas.microsoft.com/office/drawing/2014/main" id="{CBA3870F-6026-2819-3744-FEDF79E92F2F}"/>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solidFill>
              <a:srgbClr val="31A0D9"/>
            </a:solidFill>
            <a:ln>
              <a:noFill/>
            </a:ln>
          </p:spPr>
          <p:txBody>
            <a:bodyPr spcFirstLastPara="1" wrap="square" lIns="121900" tIns="121900" rIns="121900" bIns="121900" anchor="ctr" anchorCtr="0">
              <a:noAutofit/>
            </a:bodyPr>
            <a:lstStyle/>
            <a:p>
              <a:endParaRPr sz="2488">
                <a:latin typeface="Metropolis" pitchFamily="2" charset="77"/>
              </a:endParaRPr>
            </a:p>
          </p:txBody>
        </p:sp>
        <p:sp>
          <p:nvSpPr>
            <p:cNvPr id="19" name="Google Shape;176;p17">
              <a:extLst>
                <a:ext uri="{FF2B5EF4-FFF2-40B4-BE49-F238E27FC236}">
                  <a16:creationId xmlns:a16="http://schemas.microsoft.com/office/drawing/2014/main" id="{3142E80C-518F-EDFA-DB0F-CED23BB96190}"/>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solidFill>
              <a:srgbClr val="FAB60A"/>
            </a:solidFill>
            <a:ln>
              <a:noFill/>
            </a:ln>
          </p:spPr>
          <p:txBody>
            <a:bodyPr spcFirstLastPara="1" wrap="square" lIns="121900" tIns="121900" rIns="121900" bIns="121900" anchor="ctr" anchorCtr="0">
              <a:noAutofit/>
            </a:bodyPr>
            <a:lstStyle/>
            <a:p>
              <a:endParaRPr sz="2488">
                <a:latin typeface="Metropolis" pitchFamily="2" charset="77"/>
              </a:endParaRPr>
            </a:p>
          </p:txBody>
        </p:sp>
      </p:grpSp>
      <p:pic>
        <p:nvPicPr>
          <p:cNvPr id="20" name="Gradient-colored box">
            <a:extLst>
              <a:ext uri="{FF2B5EF4-FFF2-40B4-BE49-F238E27FC236}">
                <a16:creationId xmlns:a16="http://schemas.microsoft.com/office/drawing/2014/main" id="{2E74F9E3-7B08-B729-3821-C4517491A4C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3"/>
            <a:ext cx="12192000" cy="95225"/>
          </a:xfrm>
          <a:prstGeom prst="rect">
            <a:avLst/>
          </a:prstGeom>
        </p:spPr>
      </p:pic>
    </p:spTree>
    <p:extLst>
      <p:ext uri="{BB962C8B-B14F-4D97-AF65-F5344CB8AC3E}">
        <p14:creationId xmlns:p14="http://schemas.microsoft.com/office/powerpoint/2010/main" val="2821921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Slide">
    <p:bg>
      <p:bgPr>
        <a:gradFill>
          <a:gsLst>
            <a:gs pos="0">
              <a:srgbClr val="7FC8EC"/>
            </a:gs>
            <a:gs pos="23000">
              <a:srgbClr val="7FC8EC"/>
            </a:gs>
            <a:gs pos="79000">
              <a:srgbClr val="FFFFFF"/>
            </a:gs>
            <a:gs pos="100000">
              <a:srgbClr val="FFFFFF"/>
            </a:gs>
          </a:gsLst>
          <a:lin ang="8099331" scaled="0"/>
        </a:gra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A838B82-EDA3-0FD3-AA39-939C9A8F3F15}"/>
              </a:ext>
            </a:extLst>
          </p:cNvPr>
          <p:cNvPicPr>
            <a:picLocks noChangeAspect="1"/>
          </p:cNvPicPr>
          <p:nvPr/>
        </p:nvPicPr>
        <p:blipFill rotWithShape="1">
          <a:blip r:embed="rId2">
            <a:extLst>
              <a:ext uri="{28A0092B-C50C-407E-A947-70E740481C1C}">
                <a14:useLocalDpi xmlns:a14="http://schemas.microsoft.com/office/drawing/2010/main" val="0"/>
              </a:ext>
            </a:extLst>
          </a:blip>
          <a:srcRect l="-18347" t="-501" r="18347" b="527"/>
          <a:stretch/>
        </p:blipFill>
        <p:spPr>
          <a:xfrm>
            <a:off x="2438400" y="277152"/>
            <a:ext cx="9753600" cy="6502738"/>
          </a:xfrm>
          <a:prstGeom prst="rect">
            <a:avLst/>
          </a:prstGeom>
        </p:spPr>
      </p:pic>
      <p:sp>
        <p:nvSpPr>
          <p:cNvPr id="17" name="Google Shape;110;p15">
            <a:extLst>
              <a:ext uri="{FF2B5EF4-FFF2-40B4-BE49-F238E27FC236}">
                <a16:creationId xmlns:a16="http://schemas.microsoft.com/office/drawing/2014/main" id="{7E75BEA5-F5DC-270C-3BCC-C2F5AA820DE0}"/>
              </a:ext>
            </a:extLst>
          </p:cNvPr>
          <p:cNvSpPr/>
          <p:nvPr/>
        </p:nvSpPr>
        <p:spPr>
          <a:xfrm>
            <a:off x="-29374" y="-5787"/>
            <a:ext cx="11033418" cy="6858000"/>
          </a:xfrm>
          <a:custGeom>
            <a:avLst/>
            <a:gdLst>
              <a:gd name="connsiteX0" fmla="*/ 0 w 330329"/>
              <a:gd name="connsiteY0" fmla="*/ 0 h 205739"/>
              <a:gd name="connsiteX1" fmla="*/ 330329 w 330329"/>
              <a:gd name="connsiteY1" fmla="*/ 0 h 205739"/>
              <a:gd name="connsiteX2" fmla="*/ 124589 w 330329"/>
              <a:gd name="connsiteY2" fmla="*/ 205739 h 205739"/>
              <a:gd name="connsiteX3" fmla="*/ 36835 w 330329"/>
              <a:gd name="connsiteY3" fmla="*/ 205739 h 205739"/>
              <a:gd name="connsiteX4" fmla="*/ 0 w 330329"/>
              <a:gd name="connsiteY4" fmla="*/ 0 h 205739"/>
              <a:gd name="connsiteX0" fmla="*/ 38 w 330367"/>
              <a:gd name="connsiteY0" fmla="*/ 0 h 205886"/>
              <a:gd name="connsiteX1" fmla="*/ 330367 w 330367"/>
              <a:gd name="connsiteY1" fmla="*/ 0 h 205886"/>
              <a:gd name="connsiteX2" fmla="*/ 124627 w 330367"/>
              <a:gd name="connsiteY2" fmla="*/ 205739 h 205886"/>
              <a:gd name="connsiteX3" fmla="*/ 57 w 330367"/>
              <a:gd name="connsiteY3" fmla="*/ 205886 h 205886"/>
              <a:gd name="connsiteX4" fmla="*/ 38 w 330367"/>
              <a:gd name="connsiteY4" fmla="*/ 0 h 205886"/>
              <a:gd name="connsiteX0" fmla="*/ 273 w 330602"/>
              <a:gd name="connsiteY0" fmla="*/ 0 h 205739"/>
              <a:gd name="connsiteX1" fmla="*/ 330602 w 330602"/>
              <a:gd name="connsiteY1" fmla="*/ 0 h 205739"/>
              <a:gd name="connsiteX2" fmla="*/ 124862 w 330602"/>
              <a:gd name="connsiteY2" fmla="*/ 205739 h 205739"/>
              <a:gd name="connsiteX3" fmla="*/ 0 w 330602"/>
              <a:gd name="connsiteY3" fmla="*/ 205739 h 205739"/>
              <a:gd name="connsiteX4" fmla="*/ 273 w 330602"/>
              <a:gd name="connsiteY4" fmla="*/ 0 h 205739"/>
              <a:gd name="connsiteX0" fmla="*/ 273 w 327204"/>
              <a:gd name="connsiteY0" fmla="*/ 0 h 205739"/>
              <a:gd name="connsiteX1" fmla="*/ 327204 w 327204"/>
              <a:gd name="connsiteY1" fmla="*/ 0 h 205739"/>
              <a:gd name="connsiteX2" fmla="*/ 124862 w 327204"/>
              <a:gd name="connsiteY2" fmla="*/ 205739 h 205739"/>
              <a:gd name="connsiteX3" fmla="*/ 0 w 327204"/>
              <a:gd name="connsiteY3" fmla="*/ 205739 h 205739"/>
              <a:gd name="connsiteX4" fmla="*/ 273 w 327204"/>
              <a:gd name="connsiteY4" fmla="*/ 0 h 205739"/>
              <a:gd name="connsiteX0" fmla="*/ 273 w 327204"/>
              <a:gd name="connsiteY0" fmla="*/ 0 h 205739"/>
              <a:gd name="connsiteX1" fmla="*/ 327204 w 327204"/>
              <a:gd name="connsiteY1" fmla="*/ 0 h 205739"/>
              <a:gd name="connsiteX2" fmla="*/ 123367 w 327204"/>
              <a:gd name="connsiteY2" fmla="*/ 205603 h 205739"/>
              <a:gd name="connsiteX3" fmla="*/ 0 w 327204"/>
              <a:gd name="connsiteY3" fmla="*/ 205739 h 205739"/>
              <a:gd name="connsiteX4" fmla="*/ 273 w 327204"/>
              <a:gd name="connsiteY4" fmla="*/ 0 h 205739"/>
              <a:gd name="connsiteX0" fmla="*/ 273 w 327204"/>
              <a:gd name="connsiteY0" fmla="*/ 0 h 205739"/>
              <a:gd name="connsiteX1" fmla="*/ 327204 w 327204"/>
              <a:gd name="connsiteY1" fmla="*/ 0 h 205739"/>
              <a:gd name="connsiteX2" fmla="*/ 125814 w 327204"/>
              <a:gd name="connsiteY2" fmla="*/ 205467 h 205739"/>
              <a:gd name="connsiteX3" fmla="*/ 0 w 327204"/>
              <a:gd name="connsiteY3" fmla="*/ 205739 h 205739"/>
              <a:gd name="connsiteX4" fmla="*/ 273 w 327204"/>
              <a:gd name="connsiteY4" fmla="*/ 0 h 205739"/>
              <a:gd name="connsiteX0" fmla="*/ 273 w 329651"/>
              <a:gd name="connsiteY0" fmla="*/ 0 h 205739"/>
              <a:gd name="connsiteX1" fmla="*/ 329651 w 329651"/>
              <a:gd name="connsiteY1" fmla="*/ 0 h 205739"/>
              <a:gd name="connsiteX2" fmla="*/ 125814 w 329651"/>
              <a:gd name="connsiteY2" fmla="*/ 205467 h 205739"/>
              <a:gd name="connsiteX3" fmla="*/ 0 w 329651"/>
              <a:gd name="connsiteY3" fmla="*/ 205739 h 205739"/>
              <a:gd name="connsiteX4" fmla="*/ 273 w 329651"/>
              <a:gd name="connsiteY4" fmla="*/ 0 h 205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1" h="205739" extrusionOk="0">
                <a:moveTo>
                  <a:pt x="273" y="0"/>
                </a:moveTo>
                <a:lnTo>
                  <a:pt x="329651" y="0"/>
                </a:lnTo>
                <a:lnTo>
                  <a:pt x="125814" y="205467"/>
                </a:lnTo>
                <a:lnTo>
                  <a:pt x="0" y="205739"/>
                </a:lnTo>
                <a:cubicBezTo>
                  <a:pt x="140" y="137159"/>
                  <a:pt x="133" y="68580"/>
                  <a:pt x="273" y="0"/>
                </a:cubicBezTo>
                <a:close/>
              </a:path>
            </a:pathLst>
          </a:custGeom>
          <a:gradFill>
            <a:gsLst>
              <a:gs pos="0">
                <a:schemeClr val="accent2"/>
              </a:gs>
              <a:gs pos="100000">
                <a:schemeClr val="accent1"/>
              </a:gs>
            </a:gsLst>
            <a:lin ang="8099331" scaled="0"/>
          </a:gradFill>
          <a:ln>
            <a:noFill/>
          </a:ln>
        </p:spPr>
      </p:sp>
      <p:sp>
        <p:nvSpPr>
          <p:cNvPr id="5" name="Slide Number Placeholder 4">
            <a:extLst>
              <a:ext uri="{FF2B5EF4-FFF2-40B4-BE49-F238E27FC236}">
                <a16:creationId xmlns:a16="http://schemas.microsoft.com/office/drawing/2014/main" id="{05F51D10-0520-C41C-D9F9-6A0AFB08DAA2}"/>
              </a:ext>
            </a:extLst>
          </p:cNvPr>
          <p:cNvSpPr>
            <a:spLocks noGrp="1"/>
          </p:cNvSpPr>
          <p:nvPr>
            <p:ph type="sldNum" idx="14"/>
          </p:nvPr>
        </p:nvSpPr>
        <p:spPr/>
        <p:txBody>
          <a:bodyPr/>
          <a:lstStyle>
            <a:lvl1pPr>
              <a:defRPr>
                <a:solidFill>
                  <a:schemeClr val="bg1"/>
                </a:solidFill>
              </a:defRPr>
            </a:lvl1pPr>
          </a:lstStyle>
          <a:p>
            <a:fld id="{A97643B4-7E4B-4B54-B9D9-996C2BB08E98}" type="slidenum">
              <a:rPr lang="en-US" smtClean="0"/>
              <a:t>‹#›</a:t>
            </a:fld>
            <a:endParaRPr lang="en-US"/>
          </a:p>
        </p:txBody>
      </p:sp>
      <p:grpSp>
        <p:nvGrpSpPr>
          <p:cNvPr id="6" name="Google Shape;596;p27">
            <a:extLst>
              <a:ext uri="{FF2B5EF4-FFF2-40B4-BE49-F238E27FC236}">
                <a16:creationId xmlns:a16="http://schemas.microsoft.com/office/drawing/2014/main" id="{BC86FA2C-5546-8AC0-C4DB-AAC4E219DE21}"/>
              </a:ext>
            </a:extLst>
          </p:cNvPr>
          <p:cNvGrpSpPr/>
          <p:nvPr/>
        </p:nvGrpSpPr>
        <p:grpSpPr>
          <a:xfrm>
            <a:off x="609600" y="6278943"/>
            <a:ext cx="1938528" cy="365760"/>
            <a:chOff x="342906" y="-1290685"/>
            <a:chExt cx="1856561" cy="350055"/>
          </a:xfrm>
          <a:solidFill>
            <a:srgbClr val="FFFFFF"/>
          </a:solidFill>
        </p:grpSpPr>
        <p:sp>
          <p:nvSpPr>
            <p:cNvPr id="7" name="Google Shape;597;p27">
              <a:extLst>
                <a:ext uri="{FF2B5EF4-FFF2-40B4-BE49-F238E27FC236}">
                  <a16:creationId xmlns:a16="http://schemas.microsoft.com/office/drawing/2014/main" id="{218BDA4D-BDCD-C061-C4BA-02C1F296F86E}"/>
                </a:ext>
              </a:extLst>
            </p:cNvPr>
            <p:cNvSpPr/>
            <p:nvPr/>
          </p:nvSpPr>
          <p:spPr>
            <a:xfrm>
              <a:off x="1550479" y="-1184982"/>
              <a:ext cx="648988" cy="129188"/>
            </a:xfrm>
            <a:custGeom>
              <a:avLst/>
              <a:gdLst/>
              <a:ahLst/>
              <a:cxnLst/>
              <a:rect l="l" t="t" r="r" b="b"/>
              <a:pathLst>
                <a:path w="60022" h="11948" extrusionOk="0">
                  <a:moveTo>
                    <a:pt x="14140" y="571"/>
                  </a:moveTo>
                  <a:cubicBezTo>
                    <a:pt x="13861" y="571"/>
                    <a:pt x="13583" y="675"/>
                    <a:pt x="13364" y="885"/>
                  </a:cubicBezTo>
                  <a:cubicBezTo>
                    <a:pt x="13150" y="1081"/>
                    <a:pt x="13034" y="1358"/>
                    <a:pt x="13043" y="1652"/>
                  </a:cubicBezTo>
                  <a:cubicBezTo>
                    <a:pt x="13043" y="1938"/>
                    <a:pt x="13159" y="2214"/>
                    <a:pt x="13364" y="2411"/>
                  </a:cubicBezTo>
                  <a:cubicBezTo>
                    <a:pt x="13562" y="2600"/>
                    <a:pt x="13826" y="2714"/>
                    <a:pt x="14109" y="2714"/>
                  </a:cubicBezTo>
                  <a:cubicBezTo>
                    <a:pt x="14119" y="2714"/>
                    <a:pt x="14130" y="2714"/>
                    <a:pt x="14140" y="2714"/>
                  </a:cubicBezTo>
                  <a:cubicBezTo>
                    <a:pt x="14150" y="2714"/>
                    <a:pt x="14161" y="2714"/>
                    <a:pt x="14171" y="2714"/>
                  </a:cubicBezTo>
                  <a:cubicBezTo>
                    <a:pt x="14445" y="2714"/>
                    <a:pt x="14710" y="2600"/>
                    <a:pt x="14907" y="2411"/>
                  </a:cubicBezTo>
                  <a:cubicBezTo>
                    <a:pt x="15122" y="2214"/>
                    <a:pt x="15237" y="1938"/>
                    <a:pt x="15229" y="1643"/>
                  </a:cubicBezTo>
                  <a:cubicBezTo>
                    <a:pt x="15229" y="1358"/>
                    <a:pt x="15113" y="1081"/>
                    <a:pt x="14916" y="885"/>
                  </a:cubicBezTo>
                  <a:cubicBezTo>
                    <a:pt x="14698" y="675"/>
                    <a:pt x="14419" y="571"/>
                    <a:pt x="14140" y="571"/>
                  </a:cubicBezTo>
                  <a:close/>
                  <a:moveTo>
                    <a:pt x="32045" y="5283"/>
                  </a:moveTo>
                  <a:cubicBezTo>
                    <a:pt x="32678" y="5292"/>
                    <a:pt x="33178" y="5506"/>
                    <a:pt x="33526" y="5934"/>
                  </a:cubicBezTo>
                  <a:cubicBezTo>
                    <a:pt x="33882" y="6354"/>
                    <a:pt x="34061" y="6987"/>
                    <a:pt x="34061" y="7835"/>
                  </a:cubicBezTo>
                  <a:cubicBezTo>
                    <a:pt x="34061" y="8691"/>
                    <a:pt x="33891" y="9324"/>
                    <a:pt x="33543" y="9761"/>
                  </a:cubicBezTo>
                  <a:cubicBezTo>
                    <a:pt x="33204" y="10190"/>
                    <a:pt x="32705" y="10404"/>
                    <a:pt x="32054" y="10404"/>
                  </a:cubicBezTo>
                  <a:cubicBezTo>
                    <a:pt x="31385" y="10404"/>
                    <a:pt x="30876" y="10190"/>
                    <a:pt x="30510" y="9761"/>
                  </a:cubicBezTo>
                  <a:cubicBezTo>
                    <a:pt x="30153" y="9333"/>
                    <a:pt x="29975" y="8700"/>
                    <a:pt x="29975" y="7888"/>
                  </a:cubicBezTo>
                  <a:lnTo>
                    <a:pt x="29966" y="7888"/>
                  </a:lnTo>
                  <a:cubicBezTo>
                    <a:pt x="29966" y="7050"/>
                    <a:pt x="30153" y="6407"/>
                    <a:pt x="30510" y="5961"/>
                  </a:cubicBezTo>
                  <a:cubicBezTo>
                    <a:pt x="30876" y="5506"/>
                    <a:pt x="31385" y="5283"/>
                    <a:pt x="32045" y="5283"/>
                  </a:cubicBezTo>
                  <a:close/>
                  <a:moveTo>
                    <a:pt x="46577" y="5283"/>
                  </a:moveTo>
                  <a:cubicBezTo>
                    <a:pt x="47219" y="5292"/>
                    <a:pt x="47710" y="5506"/>
                    <a:pt x="48067" y="5934"/>
                  </a:cubicBezTo>
                  <a:cubicBezTo>
                    <a:pt x="48415" y="6354"/>
                    <a:pt x="48593" y="6987"/>
                    <a:pt x="48593" y="7835"/>
                  </a:cubicBezTo>
                  <a:cubicBezTo>
                    <a:pt x="48593" y="8691"/>
                    <a:pt x="48424" y="9324"/>
                    <a:pt x="48085" y="9761"/>
                  </a:cubicBezTo>
                  <a:cubicBezTo>
                    <a:pt x="47737" y="10190"/>
                    <a:pt x="47246" y="10404"/>
                    <a:pt x="46595" y="10404"/>
                  </a:cubicBezTo>
                  <a:cubicBezTo>
                    <a:pt x="46582" y="10404"/>
                    <a:pt x="46568" y="10404"/>
                    <a:pt x="46555" y="10404"/>
                  </a:cubicBezTo>
                  <a:cubicBezTo>
                    <a:pt x="45905" y="10404"/>
                    <a:pt x="45401" y="10190"/>
                    <a:pt x="45052" y="9770"/>
                  </a:cubicBezTo>
                  <a:cubicBezTo>
                    <a:pt x="44686" y="9333"/>
                    <a:pt x="44507" y="8709"/>
                    <a:pt x="44507" y="7888"/>
                  </a:cubicBezTo>
                  <a:cubicBezTo>
                    <a:pt x="44507" y="7050"/>
                    <a:pt x="44686" y="6407"/>
                    <a:pt x="45052" y="5961"/>
                  </a:cubicBezTo>
                  <a:cubicBezTo>
                    <a:pt x="45408" y="5506"/>
                    <a:pt x="45926" y="5283"/>
                    <a:pt x="46577" y="5283"/>
                  </a:cubicBezTo>
                  <a:close/>
                  <a:moveTo>
                    <a:pt x="27294" y="3784"/>
                  </a:moveTo>
                  <a:cubicBezTo>
                    <a:pt x="26880" y="3784"/>
                    <a:pt x="26476" y="3917"/>
                    <a:pt x="26139" y="4159"/>
                  </a:cubicBezTo>
                  <a:cubicBezTo>
                    <a:pt x="25800" y="4400"/>
                    <a:pt x="25550" y="4748"/>
                    <a:pt x="25399" y="5140"/>
                  </a:cubicBezTo>
                  <a:lnTo>
                    <a:pt x="25372" y="5140"/>
                  </a:lnTo>
                  <a:lnTo>
                    <a:pt x="25372" y="3909"/>
                  </a:lnTo>
                  <a:lnTo>
                    <a:pt x="23579" y="3909"/>
                  </a:lnTo>
                  <a:lnTo>
                    <a:pt x="23579" y="11751"/>
                  </a:lnTo>
                  <a:lnTo>
                    <a:pt x="25363" y="11751"/>
                  </a:lnTo>
                  <a:lnTo>
                    <a:pt x="25363" y="7790"/>
                  </a:lnTo>
                  <a:cubicBezTo>
                    <a:pt x="25363" y="7005"/>
                    <a:pt x="25515" y="6416"/>
                    <a:pt x="25818" y="6033"/>
                  </a:cubicBezTo>
                  <a:cubicBezTo>
                    <a:pt x="26085" y="5676"/>
                    <a:pt x="26496" y="5462"/>
                    <a:pt x="26933" y="5462"/>
                  </a:cubicBezTo>
                  <a:cubicBezTo>
                    <a:pt x="26956" y="5461"/>
                    <a:pt x="26978" y="5460"/>
                    <a:pt x="27001" y="5460"/>
                  </a:cubicBezTo>
                  <a:cubicBezTo>
                    <a:pt x="27201" y="5460"/>
                    <a:pt x="27401" y="5496"/>
                    <a:pt x="27593" y="5560"/>
                  </a:cubicBezTo>
                  <a:cubicBezTo>
                    <a:pt x="27736" y="5604"/>
                    <a:pt x="27879" y="5667"/>
                    <a:pt x="28004" y="5756"/>
                  </a:cubicBezTo>
                  <a:lnTo>
                    <a:pt x="28004" y="3891"/>
                  </a:lnTo>
                  <a:cubicBezTo>
                    <a:pt x="27914" y="3856"/>
                    <a:pt x="27816" y="3829"/>
                    <a:pt x="27718" y="3811"/>
                  </a:cubicBezTo>
                  <a:cubicBezTo>
                    <a:pt x="27584" y="3793"/>
                    <a:pt x="27459" y="3784"/>
                    <a:pt x="27334" y="3784"/>
                  </a:cubicBezTo>
                  <a:cubicBezTo>
                    <a:pt x="27321" y="3784"/>
                    <a:pt x="27308" y="3784"/>
                    <a:pt x="27294" y="3784"/>
                  </a:cubicBezTo>
                  <a:close/>
                  <a:moveTo>
                    <a:pt x="0" y="823"/>
                  </a:moveTo>
                  <a:lnTo>
                    <a:pt x="0" y="11760"/>
                  </a:lnTo>
                  <a:lnTo>
                    <a:pt x="1695" y="11760"/>
                  </a:lnTo>
                  <a:lnTo>
                    <a:pt x="1695" y="3187"/>
                  </a:lnTo>
                  <a:lnTo>
                    <a:pt x="1722" y="3187"/>
                  </a:lnTo>
                  <a:lnTo>
                    <a:pt x="5094" y="11760"/>
                  </a:lnTo>
                  <a:lnTo>
                    <a:pt x="6316" y="11760"/>
                  </a:lnTo>
                  <a:lnTo>
                    <a:pt x="9617" y="3187"/>
                  </a:lnTo>
                  <a:lnTo>
                    <a:pt x="9644" y="3187"/>
                  </a:lnTo>
                  <a:lnTo>
                    <a:pt x="9644" y="11751"/>
                  </a:lnTo>
                  <a:lnTo>
                    <a:pt x="11500" y="11751"/>
                  </a:lnTo>
                  <a:lnTo>
                    <a:pt x="11500" y="823"/>
                  </a:lnTo>
                  <a:lnTo>
                    <a:pt x="8957" y="823"/>
                  </a:lnTo>
                  <a:lnTo>
                    <a:pt x="5728" y="8923"/>
                  </a:lnTo>
                  <a:lnTo>
                    <a:pt x="5683" y="8923"/>
                  </a:lnTo>
                  <a:lnTo>
                    <a:pt x="2641" y="823"/>
                  </a:lnTo>
                  <a:close/>
                  <a:moveTo>
                    <a:pt x="13221" y="3918"/>
                  </a:moveTo>
                  <a:lnTo>
                    <a:pt x="13221" y="11760"/>
                  </a:lnTo>
                  <a:lnTo>
                    <a:pt x="15023" y="11760"/>
                  </a:lnTo>
                  <a:lnTo>
                    <a:pt x="15023" y="3918"/>
                  </a:lnTo>
                  <a:close/>
                  <a:moveTo>
                    <a:pt x="39726" y="3722"/>
                  </a:moveTo>
                  <a:cubicBezTo>
                    <a:pt x="38851" y="3722"/>
                    <a:pt x="38147" y="3945"/>
                    <a:pt x="37603" y="4400"/>
                  </a:cubicBezTo>
                  <a:cubicBezTo>
                    <a:pt x="37067" y="4819"/>
                    <a:pt x="36764" y="5462"/>
                    <a:pt x="36782" y="6148"/>
                  </a:cubicBezTo>
                  <a:cubicBezTo>
                    <a:pt x="36764" y="6639"/>
                    <a:pt x="36907" y="7121"/>
                    <a:pt x="37192" y="7504"/>
                  </a:cubicBezTo>
                  <a:cubicBezTo>
                    <a:pt x="37469" y="7861"/>
                    <a:pt x="37942" y="8174"/>
                    <a:pt x="38602" y="8459"/>
                  </a:cubicBezTo>
                  <a:cubicBezTo>
                    <a:pt x="39012" y="8602"/>
                    <a:pt x="39396" y="8807"/>
                    <a:pt x="39744" y="9066"/>
                  </a:cubicBezTo>
                  <a:cubicBezTo>
                    <a:pt x="39931" y="9217"/>
                    <a:pt x="40038" y="9458"/>
                    <a:pt x="40038" y="9708"/>
                  </a:cubicBezTo>
                  <a:cubicBezTo>
                    <a:pt x="40056" y="9949"/>
                    <a:pt x="39949" y="10172"/>
                    <a:pt x="39753" y="10306"/>
                  </a:cubicBezTo>
                  <a:cubicBezTo>
                    <a:pt x="39510" y="10423"/>
                    <a:pt x="39241" y="10479"/>
                    <a:pt x="38974" y="10479"/>
                  </a:cubicBezTo>
                  <a:cubicBezTo>
                    <a:pt x="38936" y="10479"/>
                    <a:pt x="38898" y="10477"/>
                    <a:pt x="38860" y="10475"/>
                  </a:cubicBezTo>
                  <a:cubicBezTo>
                    <a:pt x="38504" y="10466"/>
                    <a:pt x="38165" y="10395"/>
                    <a:pt x="37834" y="10270"/>
                  </a:cubicBezTo>
                  <a:cubicBezTo>
                    <a:pt x="37460" y="10136"/>
                    <a:pt x="37103" y="9949"/>
                    <a:pt x="36782" y="9717"/>
                  </a:cubicBezTo>
                  <a:lnTo>
                    <a:pt x="36782" y="11519"/>
                  </a:lnTo>
                  <a:cubicBezTo>
                    <a:pt x="37094" y="11662"/>
                    <a:pt x="37424" y="11760"/>
                    <a:pt x="37754" y="11822"/>
                  </a:cubicBezTo>
                  <a:cubicBezTo>
                    <a:pt x="38102" y="11894"/>
                    <a:pt x="38450" y="11929"/>
                    <a:pt x="38807" y="11938"/>
                  </a:cubicBezTo>
                  <a:cubicBezTo>
                    <a:pt x="39744" y="11938"/>
                    <a:pt x="40484" y="11715"/>
                    <a:pt x="41037" y="11260"/>
                  </a:cubicBezTo>
                  <a:cubicBezTo>
                    <a:pt x="41572" y="10841"/>
                    <a:pt x="41885" y="10190"/>
                    <a:pt x="41867" y="9494"/>
                  </a:cubicBezTo>
                  <a:cubicBezTo>
                    <a:pt x="41876" y="9012"/>
                    <a:pt x="41724" y="8539"/>
                    <a:pt x="41430" y="8165"/>
                  </a:cubicBezTo>
                  <a:cubicBezTo>
                    <a:pt x="41153" y="7799"/>
                    <a:pt x="40645" y="7460"/>
                    <a:pt x="39922" y="7165"/>
                  </a:cubicBezTo>
                  <a:cubicBezTo>
                    <a:pt x="39369" y="6942"/>
                    <a:pt x="39012" y="6746"/>
                    <a:pt x="38843" y="6603"/>
                  </a:cubicBezTo>
                  <a:cubicBezTo>
                    <a:pt x="38682" y="6443"/>
                    <a:pt x="38593" y="6211"/>
                    <a:pt x="38602" y="5979"/>
                  </a:cubicBezTo>
                  <a:lnTo>
                    <a:pt x="38593" y="5970"/>
                  </a:lnTo>
                  <a:cubicBezTo>
                    <a:pt x="38593" y="5747"/>
                    <a:pt x="38700" y="5533"/>
                    <a:pt x="38887" y="5408"/>
                  </a:cubicBezTo>
                  <a:cubicBezTo>
                    <a:pt x="39104" y="5272"/>
                    <a:pt x="39349" y="5200"/>
                    <a:pt x="39598" y="5200"/>
                  </a:cubicBezTo>
                  <a:cubicBezTo>
                    <a:pt x="39626" y="5200"/>
                    <a:pt x="39653" y="5201"/>
                    <a:pt x="39681" y="5203"/>
                  </a:cubicBezTo>
                  <a:cubicBezTo>
                    <a:pt x="40002" y="5203"/>
                    <a:pt x="40315" y="5265"/>
                    <a:pt x="40618" y="5381"/>
                  </a:cubicBezTo>
                  <a:cubicBezTo>
                    <a:pt x="40912" y="5479"/>
                    <a:pt x="41189" y="5622"/>
                    <a:pt x="41448" y="5801"/>
                  </a:cubicBezTo>
                  <a:lnTo>
                    <a:pt x="41448" y="4043"/>
                  </a:lnTo>
                  <a:cubicBezTo>
                    <a:pt x="41180" y="3936"/>
                    <a:pt x="40903" y="3856"/>
                    <a:pt x="40618" y="3811"/>
                  </a:cubicBezTo>
                  <a:cubicBezTo>
                    <a:pt x="40323" y="3749"/>
                    <a:pt x="40020" y="3722"/>
                    <a:pt x="39726" y="3722"/>
                  </a:cubicBezTo>
                  <a:close/>
                  <a:moveTo>
                    <a:pt x="54619" y="0"/>
                  </a:moveTo>
                  <a:cubicBezTo>
                    <a:pt x="53904" y="0"/>
                    <a:pt x="53219" y="292"/>
                    <a:pt x="52706" y="796"/>
                  </a:cubicBezTo>
                  <a:cubicBezTo>
                    <a:pt x="52180" y="1331"/>
                    <a:pt x="51894" y="2063"/>
                    <a:pt x="51921" y="2821"/>
                  </a:cubicBezTo>
                  <a:lnTo>
                    <a:pt x="51921" y="3918"/>
                  </a:lnTo>
                  <a:lnTo>
                    <a:pt x="50645" y="3918"/>
                  </a:lnTo>
                  <a:lnTo>
                    <a:pt x="50645" y="5426"/>
                  </a:lnTo>
                  <a:lnTo>
                    <a:pt x="51921" y="5426"/>
                  </a:lnTo>
                  <a:lnTo>
                    <a:pt x="51921" y="11751"/>
                  </a:lnTo>
                  <a:lnTo>
                    <a:pt x="53741" y="11751"/>
                  </a:lnTo>
                  <a:lnTo>
                    <a:pt x="53741" y="5426"/>
                  </a:lnTo>
                  <a:lnTo>
                    <a:pt x="56417" y="5426"/>
                  </a:lnTo>
                  <a:lnTo>
                    <a:pt x="56408" y="9449"/>
                  </a:lnTo>
                  <a:cubicBezTo>
                    <a:pt x="56408" y="10279"/>
                    <a:pt x="56604" y="10903"/>
                    <a:pt x="56979" y="11314"/>
                  </a:cubicBezTo>
                  <a:cubicBezTo>
                    <a:pt x="57354" y="11733"/>
                    <a:pt x="57916" y="11938"/>
                    <a:pt x="58674" y="11938"/>
                  </a:cubicBezTo>
                  <a:cubicBezTo>
                    <a:pt x="58933" y="11938"/>
                    <a:pt x="59200" y="11911"/>
                    <a:pt x="59459" y="11858"/>
                  </a:cubicBezTo>
                  <a:cubicBezTo>
                    <a:pt x="59655" y="11822"/>
                    <a:pt x="59843" y="11760"/>
                    <a:pt x="60021" y="11671"/>
                  </a:cubicBezTo>
                  <a:lnTo>
                    <a:pt x="60021" y="10145"/>
                  </a:lnTo>
                  <a:cubicBezTo>
                    <a:pt x="59905" y="10225"/>
                    <a:pt x="59780" y="10288"/>
                    <a:pt x="59646" y="10332"/>
                  </a:cubicBezTo>
                  <a:cubicBezTo>
                    <a:pt x="59522" y="10377"/>
                    <a:pt x="59397" y="10404"/>
                    <a:pt x="59272" y="10404"/>
                  </a:cubicBezTo>
                  <a:cubicBezTo>
                    <a:pt x="58906" y="10404"/>
                    <a:pt x="58638" y="10306"/>
                    <a:pt x="58469" y="10109"/>
                  </a:cubicBezTo>
                  <a:cubicBezTo>
                    <a:pt x="58299" y="9913"/>
                    <a:pt x="58210" y="9574"/>
                    <a:pt x="58210" y="9092"/>
                  </a:cubicBezTo>
                  <a:lnTo>
                    <a:pt x="58210" y="5426"/>
                  </a:lnTo>
                  <a:lnTo>
                    <a:pt x="60021" y="5426"/>
                  </a:lnTo>
                  <a:lnTo>
                    <a:pt x="60021" y="3918"/>
                  </a:lnTo>
                  <a:lnTo>
                    <a:pt x="58210" y="3918"/>
                  </a:lnTo>
                  <a:lnTo>
                    <a:pt x="58210" y="1590"/>
                  </a:lnTo>
                  <a:lnTo>
                    <a:pt x="56408" y="2152"/>
                  </a:lnTo>
                  <a:lnTo>
                    <a:pt x="56408" y="3909"/>
                  </a:lnTo>
                  <a:lnTo>
                    <a:pt x="53741" y="3909"/>
                  </a:lnTo>
                  <a:lnTo>
                    <a:pt x="53741" y="2955"/>
                  </a:lnTo>
                  <a:cubicBezTo>
                    <a:pt x="53741" y="2491"/>
                    <a:pt x="53848" y="2134"/>
                    <a:pt x="54053" y="1884"/>
                  </a:cubicBezTo>
                  <a:cubicBezTo>
                    <a:pt x="54254" y="1658"/>
                    <a:pt x="54550" y="1526"/>
                    <a:pt x="54852" y="1526"/>
                  </a:cubicBezTo>
                  <a:cubicBezTo>
                    <a:pt x="54871" y="1526"/>
                    <a:pt x="54890" y="1526"/>
                    <a:pt x="54909" y="1527"/>
                  </a:cubicBezTo>
                  <a:cubicBezTo>
                    <a:pt x="55088" y="1527"/>
                    <a:pt x="55257" y="1545"/>
                    <a:pt x="55427" y="1599"/>
                  </a:cubicBezTo>
                  <a:cubicBezTo>
                    <a:pt x="55525" y="1634"/>
                    <a:pt x="55632" y="1679"/>
                    <a:pt x="55730" y="1733"/>
                  </a:cubicBezTo>
                  <a:lnTo>
                    <a:pt x="55730" y="145"/>
                  </a:lnTo>
                  <a:cubicBezTo>
                    <a:pt x="55587" y="91"/>
                    <a:pt x="55436" y="55"/>
                    <a:pt x="55284" y="38"/>
                  </a:cubicBezTo>
                  <a:cubicBezTo>
                    <a:pt x="55097" y="20"/>
                    <a:pt x="54900" y="2"/>
                    <a:pt x="54713" y="2"/>
                  </a:cubicBezTo>
                  <a:cubicBezTo>
                    <a:pt x="54682" y="1"/>
                    <a:pt x="54650" y="0"/>
                    <a:pt x="54619" y="0"/>
                  </a:cubicBezTo>
                  <a:close/>
                  <a:moveTo>
                    <a:pt x="20394" y="3704"/>
                  </a:moveTo>
                  <a:cubicBezTo>
                    <a:pt x="19082" y="3722"/>
                    <a:pt x="18065" y="4132"/>
                    <a:pt x="17343" y="4944"/>
                  </a:cubicBezTo>
                  <a:cubicBezTo>
                    <a:pt x="16629" y="5756"/>
                    <a:pt x="16263" y="6791"/>
                    <a:pt x="16263" y="8049"/>
                  </a:cubicBezTo>
                  <a:cubicBezTo>
                    <a:pt x="16272" y="9182"/>
                    <a:pt x="16620" y="10118"/>
                    <a:pt x="17316" y="10850"/>
                  </a:cubicBezTo>
                  <a:cubicBezTo>
                    <a:pt x="18021" y="11572"/>
                    <a:pt x="18931" y="11938"/>
                    <a:pt x="20055" y="11938"/>
                  </a:cubicBezTo>
                  <a:cubicBezTo>
                    <a:pt x="20089" y="11939"/>
                    <a:pt x="20122" y="11939"/>
                    <a:pt x="20156" y="11939"/>
                  </a:cubicBezTo>
                  <a:cubicBezTo>
                    <a:pt x="20524" y="11939"/>
                    <a:pt x="20891" y="11895"/>
                    <a:pt x="21250" y="11813"/>
                  </a:cubicBezTo>
                  <a:cubicBezTo>
                    <a:pt x="21589" y="11733"/>
                    <a:pt x="21919" y="11608"/>
                    <a:pt x="22223" y="11430"/>
                  </a:cubicBezTo>
                  <a:lnTo>
                    <a:pt x="22223" y="9717"/>
                  </a:lnTo>
                  <a:cubicBezTo>
                    <a:pt x="21955" y="9922"/>
                    <a:pt x="21652" y="10092"/>
                    <a:pt x="21331" y="10216"/>
                  </a:cubicBezTo>
                  <a:cubicBezTo>
                    <a:pt x="21054" y="10341"/>
                    <a:pt x="20760" y="10404"/>
                    <a:pt x="20456" y="10404"/>
                  </a:cubicBezTo>
                  <a:lnTo>
                    <a:pt x="20447" y="10404"/>
                  </a:lnTo>
                  <a:cubicBezTo>
                    <a:pt x="19734" y="10404"/>
                    <a:pt x="19163" y="10181"/>
                    <a:pt x="18752" y="9744"/>
                  </a:cubicBezTo>
                  <a:cubicBezTo>
                    <a:pt x="18333" y="9315"/>
                    <a:pt x="18128" y="8691"/>
                    <a:pt x="18128" y="7888"/>
                  </a:cubicBezTo>
                  <a:cubicBezTo>
                    <a:pt x="18128" y="7085"/>
                    <a:pt x="18342" y="6452"/>
                    <a:pt x="18779" y="5979"/>
                  </a:cubicBezTo>
                  <a:cubicBezTo>
                    <a:pt x="19204" y="5520"/>
                    <a:pt x="19791" y="5263"/>
                    <a:pt x="20401" y="5263"/>
                  </a:cubicBezTo>
                  <a:cubicBezTo>
                    <a:pt x="20431" y="5263"/>
                    <a:pt x="20462" y="5264"/>
                    <a:pt x="20492" y="5265"/>
                  </a:cubicBezTo>
                  <a:cubicBezTo>
                    <a:pt x="20795" y="5274"/>
                    <a:pt x="21099" y="5337"/>
                    <a:pt x="21384" y="5453"/>
                  </a:cubicBezTo>
                  <a:cubicBezTo>
                    <a:pt x="21687" y="5569"/>
                    <a:pt x="21973" y="5729"/>
                    <a:pt x="22232" y="5925"/>
                  </a:cubicBezTo>
                  <a:lnTo>
                    <a:pt x="22232" y="4159"/>
                  </a:lnTo>
                  <a:cubicBezTo>
                    <a:pt x="21973" y="4016"/>
                    <a:pt x="21696" y="3909"/>
                    <a:pt x="21411" y="3838"/>
                  </a:cubicBezTo>
                  <a:cubicBezTo>
                    <a:pt x="21081" y="3758"/>
                    <a:pt x="20733" y="3713"/>
                    <a:pt x="20394" y="3704"/>
                  </a:cubicBezTo>
                  <a:close/>
                  <a:moveTo>
                    <a:pt x="32134" y="3731"/>
                  </a:moveTo>
                  <a:cubicBezTo>
                    <a:pt x="30867" y="3731"/>
                    <a:pt x="29886" y="4115"/>
                    <a:pt x="29172" y="4864"/>
                  </a:cubicBezTo>
                  <a:cubicBezTo>
                    <a:pt x="28458" y="5622"/>
                    <a:pt x="28102" y="6648"/>
                    <a:pt x="28102" y="7951"/>
                  </a:cubicBezTo>
                  <a:cubicBezTo>
                    <a:pt x="28102" y="9182"/>
                    <a:pt x="28458" y="10163"/>
                    <a:pt x="29145" y="10877"/>
                  </a:cubicBezTo>
                  <a:cubicBezTo>
                    <a:pt x="29841" y="11590"/>
                    <a:pt x="30778" y="11947"/>
                    <a:pt x="31956" y="11947"/>
                  </a:cubicBezTo>
                  <a:cubicBezTo>
                    <a:pt x="33187" y="11947"/>
                    <a:pt x="34150" y="11572"/>
                    <a:pt x="34864" y="10814"/>
                  </a:cubicBezTo>
                  <a:cubicBezTo>
                    <a:pt x="35577" y="10065"/>
                    <a:pt x="35934" y="9057"/>
                    <a:pt x="35934" y="7781"/>
                  </a:cubicBezTo>
                  <a:cubicBezTo>
                    <a:pt x="35925" y="6541"/>
                    <a:pt x="35595" y="5551"/>
                    <a:pt x="34926" y="4828"/>
                  </a:cubicBezTo>
                  <a:cubicBezTo>
                    <a:pt x="34257" y="4097"/>
                    <a:pt x="33329" y="3731"/>
                    <a:pt x="32134" y="3731"/>
                  </a:cubicBezTo>
                  <a:close/>
                  <a:moveTo>
                    <a:pt x="46666" y="3740"/>
                  </a:moveTo>
                  <a:cubicBezTo>
                    <a:pt x="45408" y="3740"/>
                    <a:pt x="44418" y="4115"/>
                    <a:pt x="43705" y="4873"/>
                  </a:cubicBezTo>
                  <a:cubicBezTo>
                    <a:pt x="43000" y="5631"/>
                    <a:pt x="42643" y="6657"/>
                    <a:pt x="42643" y="7951"/>
                  </a:cubicBezTo>
                  <a:lnTo>
                    <a:pt x="42634" y="7951"/>
                  </a:lnTo>
                  <a:cubicBezTo>
                    <a:pt x="42643" y="9191"/>
                    <a:pt x="42991" y="10172"/>
                    <a:pt x="43687" y="10886"/>
                  </a:cubicBezTo>
                  <a:cubicBezTo>
                    <a:pt x="44374" y="11590"/>
                    <a:pt x="45310" y="11947"/>
                    <a:pt x="46497" y="11947"/>
                  </a:cubicBezTo>
                  <a:cubicBezTo>
                    <a:pt x="46511" y="11947"/>
                    <a:pt x="46525" y="11947"/>
                    <a:pt x="46538" y="11947"/>
                  </a:cubicBezTo>
                  <a:cubicBezTo>
                    <a:pt x="47741" y="11947"/>
                    <a:pt x="48700" y="11564"/>
                    <a:pt x="49405" y="10823"/>
                  </a:cubicBezTo>
                  <a:cubicBezTo>
                    <a:pt x="50110" y="10074"/>
                    <a:pt x="50467" y="9057"/>
                    <a:pt x="50467" y="7790"/>
                  </a:cubicBezTo>
                  <a:cubicBezTo>
                    <a:pt x="50467" y="6550"/>
                    <a:pt x="50128" y="5560"/>
                    <a:pt x="49459" y="4828"/>
                  </a:cubicBezTo>
                  <a:cubicBezTo>
                    <a:pt x="48790" y="4106"/>
                    <a:pt x="47862" y="3740"/>
                    <a:pt x="46666" y="3740"/>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9" name="Google Shape;598;p27">
              <a:extLst>
                <a:ext uri="{FF2B5EF4-FFF2-40B4-BE49-F238E27FC236}">
                  <a16:creationId xmlns:a16="http://schemas.microsoft.com/office/drawing/2014/main" id="{B5F8C0BB-FCA5-C5D4-C80D-C66E95F33B20}"/>
                </a:ext>
              </a:extLst>
            </p:cNvPr>
            <p:cNvSpPr/>
            <p:nvPr/>
          </p:nvSpPr>
          <p:spPr>
            <a:xfrm>
              <a:off x="633633" y="-1170893"/>
              <a:ext cx="159560" cy="111531"/>
            </a:xfrm>
            <a:custGeom>
              <a:avLst/>
              <a:gdLst/>
              <a:ahLst/>
              <a:cxnLst/>
              <a:rect l="l" t="t" r="r" b="b"/>
              <a:pathLst>
                <a:path w="14757" h="10315" extrusionOk="0">
                  <a:moveTo>
                    <a:pt x="14049" y="1"/>
                  </a:moveTo>
                  <a:cubicBezTo>
                    <a:pt x="14038" y="1"/>
                    <a:pt x="14027" y="1"/>
                    <a:pt x="14016" y="1"/>
                  </a:cubicBezTo>
                  <a:cubicBezTo>
                    <a:pt x="13677" y="1"/>
                    <a:pt x="13373" y="242"/>
                    <a:pt x="13302" y="581"/>
                  </a:cubicBezTo>
                  <a:lnTo>
                    <a:pt x="10733" y="7959"/>
                  </a:lnTo>
                  <a:lnTo>
                    <a:pt x="8199" y="599"/>
                  </a:lnTo>
                  <a:cubicBezTo>
                    <a:pt x="8112" y="248"/>
                    <a:pt x="7800" y="1"/>
                    <a:pt x="7434" y="1"/>
                  </a:cubicBezTo>
                  <a:cubicBezTo>
                    <a:pt x="7427" y="1"/>
                    <a:pt x="7421" y="1"/>
                    <a:pt x="7414" y="1"/>
                  </a:cubicBezTo>
                  <a:lnTo>
                    <a:pt x="7334" y="1"/>
                  </a:lnTo>
                  <a:cubicBezTo>
                    <a:pt x="6986" y="10"/>
                    <a:pt x="6674" y="251"/>
                    <a:pt x="6602" y="599"/>
                  </a:cubicBezTo>
                  <a:lnTo>
                    <a:pt x="4051" y="7959"/>
                  </a:lnTo>
                  <a:lnTo>
                    <a:pt x="1517" y="626"/>
                  </a:lnTo>
                  <a:cubicBezTo>
                    <a:pt x="1437" y="260"/>
                    <a:pt x="1125" y="1"/>
                    <a:pt x="759" y="1"/>
                  </a:cubicBezTo>
                  <a:cubicBezTo>
                    <a:pt x="754" y="1"/>
                    <a:pt x="748" y="1"/>
                    <a:pt x="742" y="1"/>
                  </a:cubicBezTo>
                  <a:cubicBezTo>
                    <a:pt x="340" y="1"/>
                    <a:pt x="10" y="319"/>
                    <a:pt x="1" y="724"/>
                  </a:cubicBezTo>
                  <a:cubicBezTo>
                    <a:pt x="10" y="858"/>
                    <a:pt x="45" y="1001"/>
                    <a:pt x="99" y="1125"/>
                  </a:cubicBezTo>
                  <a:lnTo>
                    <a:pt x="3150" y="9636"/>
                  </a:lnTo>
                  <a:lnTo>
                    <a:pt x="3159" y="9636"/>
                  </a:lnTo>
                  <a:cubicBezTo>
                    <a:pt x="3257" y="10029"/>
                    <a:pt x="3596" y="10305"/>
                    <a:pt x="3997" y="10314"/>
                  </a:cubicBezTo>
                  <a:lnTo>
                    <a:pt x="4042" y="10314"/>
                  </a:lnTo>
                  <a:cubicBezTo>
                    <a:pt x="4435" y="10314"/>
                    <a:pt x="4782" y="10029"/>
                    <a:pt x="4854" y="9636"/>
                  </a:cubicBezTo>
                  <a:lnTo>
                    <a:pt x="7387" y="2410"/>
                  </a:lnTo>
                  <a:lnTo>
                    <a:pt x="9894" y="9636"/>
                  </a:lnTo>
                  <a:cubicBezTo>
                    <a:pt x="9975" y="10029"/>
                    <a:pt x="10314" y="10314"/>
                    <a:pt x="10715" y="10314"/>
                  </a:cubicBezTo>
                  <a:lnTo>
                    <a:pt x="10769" y="10314"/>
                  </a:lnTo>
                  <a:cubicBezTo>
                    <a:pt x="11161" y="10296"/>
                    <a:pt x="11491" y="10020"/>
                    <a:pt x="11589" y="9636"/>
                  </a:cubicBezTo>
                  <a:lnTo>
                    <a:pt x="14667" y="1108"/>
                  </a:lnTo>
                  <a:cubicBezTo>
                    <a:pt x="14712" y="983"/>
                    <a:pt x="14747" y="840"/>
                    <a:pt x="14756" y="697"/>
                  </a:cubicBezTo>
                  <a:cubicBezTo>
                    <a:pt x="14756" y="510"/>
                    <a:pt x="14676" y="331"/>
                    <a:pt x="14533" y="198"/>
                  </a:cubicBezTo>
                  <a:cubicBezTo>
                    <a:pt x="14407" y="71"/>
                    <a:pt x="14233" y="1"/>
                    <a:pt x="14049" y="1"/>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10" name="Google Shape;599;p27">
              <a:extLst>
                <a:ext uri="{FF2B5EF4-FFF2-40B4-BE49-F238E27FC236}">
                  <a16:creationId xmlns:a16="http://schemas.microsoft.com/office/drawing/2014/main" id="{28E2BD6F-F0F1-9CF6-C9BE-3DAD8298FD19}"/>
                </a:ext>
              </a:extLst>
            </p:cNvPr>
            <p:cNvSpPr/>
            <p:nvPr/>
          </p:nvSpPr>
          <p:spPr>
            <a:xfrm>
              <a:off x="908346" y="-1171088"/>
              <a:ext cx="62237" cy="112007"/>
            </a:xfrm>
            <a:custGeom>
              <a:avLst/>
              <a:gdLst/>
              <a:ahLst/>
              <a:cxnLst/>
              <a:rect l="l" t="t" r="r" b="b"/>
              <a:pathLst>
                <a:path w="5756" h="10359" extrusionOk="0">
                  <a:moveTo>
                    <a:pt x="798" y="1"/>
                  </a:moveTo>
                  <a:cubicBezTo>
                    <a:pt x="788" y="1"/>
                    <a:pt x="778" y="1"/>
                    <a:pt x="768" y="2"/>
                  </a:cubicBezTo>
                  <a:cubicBezTo>
                    <a:pt x="349" y="10"/>
                    <a:pt x="19" y="349"/>
                    <a:pt x="28" y="760"/>
                  </a:cubicBezTo>
                  <a:lnTo>
                    <a:pt x="10" y="760"/>
                  </a:lnTo>
                  <a:lnTo>
                    <a:pt x="10" y="9565"/>
                  </a:lnTo>
                  <a:cubicBezTo>
                    <a:pt x="1" y="9841"/>
                    <a:pt x="135" y="10109"/>
                    <a:pt x="376" y="10252"/>
                  </a:cubicBezTo>
                  <a:cubicBezTo>
                    <a:pt x="496" y="10323"/>
                    <a:pt x="630" y="10359"/>
                    <a:pt x="764" y="10359"/>
                  </a:cubicBezTo>
                  <a:cubicBezTo>
                    <a:pt x="898" y="10359"/>
                    <a:pt x="1031" y="10323"/>
                    <a:pt x="1152" y="10252"/>
                  </a:cubicBezTo>
                  <a:cubicBezTo>
                    <a:pt x="1393" y="10109"/>
                    <a:pt x="1535" y="9841"/>
                    <a:pt x="1518" y="9565"/>
                  </a:cubicBezTo>
                  <a:lnTo>
                    <a:pt x="1518" y="6157"/>
                  </a:lnTo>
                  <a:cubicBezTo>
                    <a:pt x="1518" y="3240"/>
                    <a:pt x="3114" y="1777"/>
                    <a:pt x="5068" y="1536"/>
                  </a:cubicBezTo>
                  <a:cubicBezTo>
                    <a:pt x="5461" y="1500"/>
                    <a:pt x="5755" y="1170"/>
                    <a:pt x="5746" y="778"/>
                  </a:cubicBezTo>
                  <a:cubicBezTo>
                    <a:pt x="5755" y="581"/>
                    <a:pt x="5675" y="376"/>
                    <a:pt x="5541" y="233"/>
                  </a:cubicBezTo>
                  <a:cubicBezTo>
                    <a:pt x="5405" y="98"/>
                    <a:pt x="5222" y="19"/>
                    <a:pt x="5028" y="19"/>
                  </a:cubicBezTo>
                  <a:cubicBezTo>
                    <a:pt x="5017" y="19"/>
                    <a:pt x="5007" y="19"/>
                    <a:pt x="4997" y="19"/>
                  </a:cubicBezTo>
                  <a:cubicBezTo>
                    <a:pt x="3908" y="19"/>
                    <a:pt x="2267" y="813"/>
                    <a:pt x="1526" y="2491"/>
                  </a:cubicBezTo>
                  <a:lnTo>
                    <a:pt x="1526" y="760"/>
                  </a:lnTo>
                  <a:cubicBezTo>
                    <a:pt x="1526" y="555"/>
                    <a:pt x="1446" y="358"/>
                    <a:pt x="1303" y="216"/>
                  </a:cubicBezTo>
                  <a:cubicBezTo>
                    <a:pt x="1168" y="80"/>
                    <a:pt x="984" y="1"/>
                    <a:pt x="798" y="1"/>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11" name="Google Shape;600;p27">
              <a:extLst>
                <a:ext uri="{FF2B5EF4-FFF2-40B4-BE49-F238E27FC236}">
                  <a16:creationId xmlns:a16="http://schemas.microsoft.com/office/drawing/2014/main" id="{7E481A0E-8CA0-1D88-348E-7290E7101EA4}"/>
                </a:ext>
              </a:extLst>
            </p:cNvPr>
            <p:cNvSpPr/>
            <p:nvPr/>
          </p:nvSpPr>
          <p:spPr>
            <a:xfrm>
              <a:off x="969220" y="-1171174"/>
              <a:ext cx="100902" cy="112699"/>
            </a:xfrm>
            <a:custGeom>
              <a:avLst/>
              <a:gdLst/>
              <a:ahLst/>
              <a:cxnLst/>
              <a:rect l="l" t="t" r="r" b="b"/>
              <a:pathLst>
                <a:path w="9332" h="10423" extrusionOk="0">
                  <a:moveTo>
                    <a:pt x="4702" y="1258"/>
                  </a:moveTo>
                  <a:cubicBezTo>
                    <a:pt x="6664" y="1258"/>
                    <a:pt x="7699" y="2838"/>
                    <a:pt x="7860" y="4648"/>
                  </a:cubicBezTo>
                  <a:lnTo>
                    <a:pt x="1490" y="4648"/>
                  </a:lnTo>
                  <a:cubicBezTo>
                    <a:pt x="1677" y="2704"/>
                    <a:pt x="2980" y="1258"/>
                    <a:pt x="4702" y="1258"/>
                  </a:cubicBezTo>
                  <a:close/>
                  <a:moveTo>
                    <a:pt x="4737" y="1"/>
                  </a:moveTo>
                  <a:cubicBezTo>
                    <a:pt x="2007" y="1"/>
                    <a:pt x="0" y="2320"/>
                    <a:pt x="0" y="5193"/>
                  </a:cubicBezTo>
                  <a:lnTo>
                    <a:pt x="0" y="5228"/>
                  </a:lnTo>
                  <a:cubicBezTo>
                    <a:pt x="0" y="8324"/>
                    <a:pt x="2213" y="10420"/>
                    <a:pt x="4933" y="10420"/>
                  </a:cubicBezTo>
                  <a:cubicBezTo>
                    <a:pt x="4986" y="10422"/>
                    <a:pt x="5039" y="10423"/>
                    <a:pt x="5092" y="10423"/>
                  </a:cubicBezTo>
                  <a:cubicBezTo>
                    <a:pt x="6428" y="10423"/>
                    <a:pt x="7718" y="9883"/>
                    <a:pt x="8654" y="8922"/>
                  </a:cubicBezTo>
                  <a:cubicBezTo>
                    <a:pt x="8796" y="8797"/>
                    <a:pt x="8885" y="8627"/>
                    <a:pt x="8885" y="8440"/>
                  </a:cubicBezTo>
                  <a:cubicBezTo>
                    <a:pt x="8894" y="8181"/>
                    <a:pt x="8743" y="7949"/>
                    <a:pt x="8511" y="7851"/>
                  </a:cubicBezTo>
                  <a:cubicBezTo>
                    <a:pt x="8427" y="7814"/>
                    <a:pt x="8341" y="7796"/>
                    <a:pt x="8255" y="7796"/>
                  </a:cubicBezTo>
                  <a:cubicBezTo>
                    <a:pt x="8094" y="7796"/>
                    <a:pt x="7937" y="7859"/>
                    <a:pt x="7815" y="7976"/>
                  </a:cubicBezTo>
                  <a:cubicBezTo>
                    <a:pt x="7065" y="8709"/>
                    <a:pt x="6052" y="9127"/>
                    <a:pt x="5002" y="9127"/>
                  </a:cubicBezTo>
                  <a:cubicBezTo>
                    <a:pt x="4991" y="9127"/>
                    <a:pt x="4980" y="9127"/>
                    <a:pt x="4969" y="9127"/>
                  </a:cubicBezTo>
                  <a:cubicBezTo>
                    <a:pt x="3212" y="9127"/>
                    <a:pt x="1704" y="7922"/>
                    <a:pt x="1490" y="5755"/>
                  </a:cubicBezTo>
                  <a:lnTo>
                    <a:pt x="8636" y="5755"/>
                  </a:lnTo>
                  <a:cubicBezTo>
                    <a:pt x="8823" y="5755"/>
                    <a:pt x="9001" y="5683"/>
                    <a:pt x="9126" y="5549"/>
                  </a:cubicBezTo>
                  <a:cubicBezTo>
                    <a:pt x="9260" y="5416"/>
                    <a:pt x="9332" y="5246"/>
                    <a:pt x="9332" y="5059"/>
                  </a:cubicBezTo>
                  <a:cubicBezTo>
                    <a:pt x="9332" y="2409"/>
                    <a:pt x="7663" y="1"/>
                    <a:pt x="4737" y="1"/>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12" name="Google Shape;601;p27">
              <a:extLst>
                <a:ext uri="{FF2B5EF4-FFF2-40B4-BE49-F238E27FC236}">
                  <a16:creationId xmlns:a16="http://schemas.microsoft.com/office/drawing/2014/main" id="{64535419-03D1-D044-4051-7507EF39108D}"/>
                </a:ext>
              </a:extLst>
            </p:cNvPr>
            <p:cNvSpPr/>
            <p:nvPr/>
          </p:nvSpPr>
          <p:spPr>
            <a:xfrm>
              <a:off x="793463" y="-1170958"/>
              <a:ext cx="95604" cy="112580"/>
            </a:xfrm>
            <a:custGeom>
              <a:avLst/>
              <a:gdLst/>
              <a:ahLst/>
              <a:cxnLst/>
              <a:rect l="l" t="t" r="r" b="b"/>
              <a:pathLst>
                <a:path w="8842" h="10412" extrusionOk="0">
                  <a:moveTo>
                    <a:pt x="4461" y="5101"/>
                  </a:moveTo>
                  <a:cubicBezTo>
                    <a:pt x="5461" y="5101"/>
                    <a:pt x="6451" y="5244"/>
                    <a:pt x="7414" y="5529"/>
                  </a:cubicBezTo>
                  <a:lnTo>
                    <a:pt x="7414" y="6502"/>
                  </a:lnTo>
                  <a:lnTo>
                    <a:pt x="7414" y="6511"/>
                  </a:lnTo>
                  <a:cubicBezTo>
                    <a:pt x="7414" y="8090"/>
                    <a:pt x="5898" y="9223"/>
                    <a:pt x="4051" y="9223"/>
                  </a:cubicBezTo>
                  <a:cubicBezTo>
                    <a:pt x="2686" y="9223"/>
                    <a:pt x="1518" y="8482"/>
                    <a:pt x="1518" y="7216"/>
                  </a:cubicBezTo>
                  <a:lnTo>
                    <a:pt x="1518" y="7180"/>
                  </a:lnTo>
                  <a:cubicBezTo>
                    <a:pt x="1518" y="5913"/>
                    <a:pt x="2570" y="5101"/>
                    <a:pt x="4461" y="5101"/>
                  </a:cubicBezTo>
                  <a:close/>
                  <a:moveTo>
                    <a:pt x="4255" y="1"/>
                  </a:moveTo>
                  <a:cubicBezTo>
                    <a:pt x="3327" y="1"/>
                    <a:pt x="2399" y="190"/>
                    <a:pt x="1544" y="569"/>
                  </a:cubicBezTo>
                  <a:cubicBezTo>
                    <a:pt x="1286" y="659"/>
                    <a:pt x="1116" y="917"/>
                    <a:pt x="1134" y="1194"/>
                  </a:cubicBezTo>
                  <a:cubicBezTo>
                    <a:pt x="1143" y="1551"/>
                    <a:pt x="1437" y="1836"/>
                    <a:pt x="1794" y="1836"/>
                  </a:cubicBezTo>
                  <a:cubicBezTo>
                    <a:pt x="1892" y="1836"/>
                    <a:pt x="1981" y="1809"/>
                    <a:pt x="2071" y="1774"/>
                  </a:cubicBezTo>
                  <a:cubicBezTo>
                    <a:pt x="2735" y="1474"/>
                    <a:pt x="3459" y="1314"/>
                    <a:pt x="4188" y="1314"/>
                  </a:cubicBezTo>
                  <a:cubicBezTo>
                    <a:pt x="4261" y="1314"/>
                    <a:pt x="4335" y="1316"/>
                    <a:pt x="4408" y="1319"/>
                  </a:cubicBezTo>
                  <a:cubicBezTo>
                    <a:pt x="6281" y="1319"/>
                    <a:pt x="7397" y="2255"/>
                    <a:pt x="7397" y="4058"/>
                  </a:cubicBezTo>
                  <a:lnTo>
                    <a:pt x="7397" y="4414"/>
                  </a:lnTo>
                  <a:cubicBezTo>
                    <a:pt x="6442" y="4136"/>
                    <a:pt x="5455" y="3985"/>
                    <a:pt x="4466" y="3985"/>
                  </a:cubicBezTo>
                  <a:cubicBezTo>
                    <a:pt x="4411" y="3985"/>
                    <a:pt x="4356" y="3985"/>
                    <a:pt x="4301" y="3986"/>
                  </a:cubicBezTo>
                  <a:cubicBezTo>
                    <a:pt x="1758" y="3986"/>
                    <a:pt x="1" y="5119"/>
                    <a:pt x="1" y="7242"/>
                  </a:cubicBezTo>
                  <a:lnTo>
                    <a:pt x="1" y="7278"/>
                  </a:lnTo>
                  <a:cubicBezTo>
                    <a:pt x="1" y="9339"/>
                    <a:pt x="1892" y="10409"/>
                    <a:pt x="3757" y="10409"/>
                  </a:cubicBezTo>
                  <a:cubicBezTo>
                    <a:pt x="3803" y="10411"/>
                    <a:pt x="3850" y="10411"/>
                    <a:pt x="3896" y="10411"/>
                  </a:cubicBezTo>
                  <a:cubicBezTo>
                    <a:pt x="5271" y="10411"/>
                    <a:pt x="6559" y="9775"/>
                    <a:pt x="7397" y="8679"/>
                  </a:cubicBezTo>
                  <a:lnTo>
                    <a:pt x="7397" y="9642"/>
                  </a:lnTo>
                  <a:cubicBezTo>
                    <a:pt x="7388" y="9829"/>
                    <a:pt x="7468" y="10008"/>
                    <a:pt x="7602" y="10142"/>
                  </a:cubicBezTo>
                  <a:cubicBezTo>
                    <a:pt x="7728" y="10268"/>
                    <a:pt x="7902" y="10339"/>
                    <a:pt x="8079" y="10339"/>
                  </a:cubicBezTo>
                  <a:cubicBezTo>
                    <a:pt x="8089" y="10339"/>
                    <a:pt x="8100" y="10338"/>
                    <a:pt x="8110" y="10338"/>
                  </a:cubicBezTo>
                  <a:cubicBezTo>
                    <a:pt x="8306" y="10338"/>
                    <a:pt x="8494" y="10267"/>
                    <a:pt x="8628" y="10124"/>
                  </a:cubicBezTo>
                  <a:cubicBezTo>
                    <a:pt x="8761" y="9981"/>
                    <a:pt x="8842" y="9794"/>
                    <a:pt x="8833" y="9597"/>
                  </a:cubicBezTo>
                  <a:lnTo>
                    <a:pt x="8833" y="4049"/>
                  </a:lnTo>
                  <a:cubicBezTo>
                    <a:pt x="8833" y="2773"/>
                    <a:pt x="8485" y="1801"/>
                    <a:pt x="7798" y="1114"/>
                  </a:cubicBezTo>
                  <a:cubicBezTo>
                    <a:pt x="7058" y="373"/>
                    <a:pt x="5969" y="7"/>
                    <a:pt x="4551" y="7"/>
                  </a:cubicBezTo>
                  <a:cubicBezTo>
                    <a:pt x="4452" y="3"/>
                    <a:pt x="4353" y="1"/>
                    <a:pt x="4255" y="1"/>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16" name="Google Shape;602;p27">
              <a:extLst>
                <a:ext uri="{FF2B5EF4-FFF2-40B4-BE49-F238E27FC236}">
                  <a16:creationId xmlns:a16="http://schemas.microsoft.com/office/drawing/2014/main" id="{95269CA4-A906-6BE2-D52F-3CD278314284}"/>
                </a:ext>
              </a:extLst>
            </p:cNvPr>
            <p:cNvSpPr/>
            <p:nvPr/>
          </p:nvSpPr>
          <p:spPr>
            <a:xfrm>
              <a:off x="342906" y="-1173229"/>
              <a:ext cx="283698" cy="114926"/>
            </a:xfrm>
            <a:custGeom>
              <a:avLst/>
              <a:gdLst/>
              <a:ahLst/>
              <a:cxnLst/>
              <a:rect l="l" t="t" r="r" b="b"/>
              <a:pathLst>
                <a:path w="26238" h="10629" extrusionOk="0">
                  <a:moveTo>
                    <a:pt x="1493" y="0"/>
                  </a:moveTo>
                  <a:cubicBezTo>
                    <a:pt x="1287" y="0"/>
                    <a:pt x="1082" y="45"/>
                    <a:pt x="893" y="137"/>
                  </a:cubicBezTo>
                  <a:cubicBezTo>
                    <a:pt x="545" y="289"/>
                    <a:pt x="268" y="574"/>
                    <a:pt x="135" y="940"/>
                  </a:cubicBezTo>
                  <a:cubicBezTo>
                    <a:pt x="1" y="1297"/>
                    <a:pt x="28" y="1689"/>
                    <a:pt x="197" y="2037"/>
                  </a:cubicBezTo>
                  <a:lnTo>
                    <a:pt x="3391" y="8960"/>
                  </a:lnTo>
                  <a:cubicBezTo>
                    <a:pt x="3890" y="10048"/>
                    <a:pt x="4417" y="10619"/>
                    <a:pt x="5407" y="10619"/>
                  </a:cubicBezTo>
                  <a:cubicBezTo>
                    <a:pt x="6477" y="10619"/>
                    <a:pt x="6932" y="10004"/>
                    <a:pt x="7441" y="8960"/>
                  </a:cubicBezTo>
                  <a:lnTo>
                    <a:pt x="10251" y="2858"/>
                  </a:lnTo>
                  <a:cubicBezTo>
                    <a:pt x="10303" y="2695"/>
                    <a:pt x="10454" y="2581"/>
                    <a:pt x="10624" y="2581"/>
                  </a:cubicBezTo>
                  <a:cubicBezTo>
                    <a:pt x="10631" y="2581"/>
                    <a:pt x="10637" y="2581"/>
                    <a:pt x="10644" y="2581"/>
                  </a:cubicBezTo>
                  <a:cubicBezTo>
                    <a:pt x="10768" y="2581"/>
                    <a:pt x="10876" y="2635"/>
                    <a:pt x="10965" y="2715"/>
                  </a:cubicBezTo>
                  <a:cubicBezTo>
                    <a:pt x="11045" y="2804"/>
                    <a:pt x="11090" y="2912"/>
                    <a:pt x="11090" y="3036"/>
                  </a:cubicBezTo>
                  <a:lnTo>
                    <a:pt x="11090" y="8960"/>
                  </a:lnTo>
                  <a:cubicBezTo>
                    <a:pt x="11090" y="9879"/>
                    <a:pt x="11598" y="10628"/>
                    <a:pt x="12571" y="10628"/>
                  </a:cubicBezTo>
                  <a:cubicBezTo>
                    <a:pt x="13543" y="10628"/>
                    <a:pt x="14069" y="9879"/>
                    <a:pt x="14069" y="8960"/>
                  </a:cubicBezTo>
                  <a:lnTo>
                    <a:pt x="14069" y="4125"/>
                  </a:lnTo>
                  <a:cubicBezTo>
                    <a:pt x="14060" y="3697"/>
                    <a:pt x="14221" y="3295"/>
                    <a:pt x="14524" y="3001"/>
                  </a:cubicBezTo>
                  <a:cubicBezTo>
                    <a:pt x="14796" y="2729"/>
                    <a:pt x="15175" y="2578"/>
                    <a:pt x="15562" y="2578"/>
                  </a:cubicBezTo>
                  <a:cubicBezTo>
                    <a:pt x="15594" y="2578"/>
                    <a:pt x="15626" y="2579"/>
                    <a:pt x="15657" y="2581"/>
                  </a:cubicBezTo>
                  <a:cubicBezTo>
                    <a:pt x="15679" y="2581"/>
                    <a:pt x="15701" y="2580"/>
                    <a:pt x="15722" y="2580"/>
                  </a:cubicBezTo>
                  <a:cubicBezTo>
                    <a:pt x="16110" y="2580"/>
                    <a:pt x="16485" y="2731"/>
                    <a:pt x="16763" y="3010"/>
                  </a:cubicBezTo>
                  <a:cubicBezTo>
                    <a:pt x="17049" y="3304"/>
                    <a:pt x="17201" y="3706"/>
                    <a:pt x="17174" y="4125"/>
                  </a:cubicBezTo>
                  <a:lnTo>
                    <a:pt x="17174" y="8960"/>
                  </a:lnTo>
                  <a:cubicBezTo>
                    <a:pt x="17174" y="9879"/>
                    <a:pt x="17682" y="10628"/>
                    <a:pt x="18655" y="10628"/>
                  </a:cubicBezTo>
                  <a:cubicBezTo>
                    <a:pt x="19627" y="10628"/>
                    <a:pt x="20153" y="9888"/>
                    <a:pt x="20153" y="8960"/>
                  </a:cubicBezTo>
                  <a:lnTo>
                    <a:pt x="20153" y="4125"/>
                  </a:lnTo>
                  <a:cubicBezTo>
                    <a:pt x="20136" y="3706"/>
                    <a:pt x="20296" y="3295"/>
                    <a:pt x="20599" y="3001"/>
                  </a:cubicBezTo>
                  <a:cubicBezTo>
                    <a:pt x="20880" y="2729"/>
                    <a:pt x="21252" y="2578"/>
                    <a:pt x="21638" y="2578"/>
                  </a:cubicBezTo>
                  <a:cubicBezTo>
                    <a:pt x="21669" y="2578"/>
                    <a:pt x="21701" y="2579"/>
                    <a:pt x="21732" y="2581"/>
                  </a:cubicBezTo>
                  <a:cubicBezTo>
                    <a:pt x="21754" y="2581"/>
                    <a:pt x="21776" y="2580"/>
                    <a:pt x="21797" y="2580"/>
                  </a:cubicBezTo>
                  <a:cubicBezTo>
                    <a:pt x="22185" y="2580"/>
                    <a:pt x="22560" y="2731"/>
                    <a:pt x="22839" y="3010"/>
                  </a:cubicBezTo>
                  <a:cubicBezTo>
                    <a:pt x="23133" y="3304"/>
                    <a:pt x="23285" y="3706"/>
                    <a:pt x="23258" y="4125"/>
                  </a:cubicBezTo>
                  <a:lnTo>
                    <a:pt x="23258" y="8960"/>
                  </a:lnTo>
                  <a:cubicBezTo>
                    <a:pt x="23258" y="9879"/>
                    <a:pt x="23766" y="10628"/>
                    <a:pt x="24739" y="10628"/>
                  </a:cubicBezTo>
                  <a:cubicBezTo>
                    <a:pt x="25711" y="10628"/>
                    <a:pt x="26238" y="9879"/>
                    <a:pt x="26238" y="8960"/>
                  </a:cubicBezTo>
                  <a:lnTo>
                    <a:pt x="26238" y="3447"/>
                  </a:lnTo>
                  <a:cubicBezTo>
                    <a:pt x="26238" y="1422"/>
                    <a:pt x="24605" y="3"/>
                    <a:pt x="22642" y="3"/>
                  </a:cubicBezTo>
                  <a:cubicBezTo>
                    <a:pt x="21447" y="30"/>
                    <a:pt x="20314" y="512"/>
                    <a:pt x="19466" y="1359"/>
                  </a:cubicBezTo>
                  <a:cubicBezTo>
                    <a:pt x="18815" y="512"/>
                    <a:pt x="17914" y="3"/>
                    <a:pt x="16389" y="3"/>
                  </a:cubicBezTo>
                  <a:cubicBezTo>
                    <a:pt x="14783" y="3"/>
                    <a:pt x="13382" y="1359"/>
                    <a:pt x="13382" y="1359"/>
                  </a:cubicBezTo>
                  <a:cubicBezTo>
                    <a:pt x="12722" y="539"/>
                    <a:pt x="11741" y="39"/>
                    <a:pt x="10697" y="3"/>
                  </a:cubicBezTo>
                  <a:cubicBezTo>
                    <a:pt x="9270" y="3"/>
                    <a:pt x="8137" y="628"/>
                    <a:pt x="7450" y="2207"/>
                  </a:cubicBezTo>
                  <a:lnTo>
                    <a:pt x="5407" y="7006"/>
                  </a:lnTo>
                  <a:lnTo>
                    <a:pt x="2802" y="851"/>
                  </a:lnTo>
                  <a:cubicBezTo>
                    <a:pt x="2641" y="494"/>
                    <a:pt x="2356" y="226"/>
                    <a:pt x="1999" y="92"/>
                  </a:cubicBezTo>
                  <a:cubicBezTo>
                    <a:pt x="1836" y="32"/>
                    <a:pt x="1665" y="0"/>
                    <a:pt x="1493" y="0"/>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34" name="Google Shape;603;p27">
              <a:extLst>
                <a:ext uri="{FF2B5EF4-FFF2-40B4-BE49-F238E27FC236}">
                  <a16:creationId xmlns:a16="http://schemas.microsoft.com/office/drawing/2014/main" id="{D4A5F71A-6C20-F6A4-07C0-2F02872904ED}"/>
                </a:ext>
              </a:extLst>
            </p:cNvPr>
            <p:cNvSpPr/>
            <p:nvPr/>
          </p:nvSpPr>
          <p:spPr>
            <a:xfrm>
              <a:off x="1071366" y="-1170980"/>
              <a:ext cx="26923" cy="26923"/>
            </a:xfrm>
            <a:custGeom>
              <a:avLst/>
              <a:gdLst/>
              <a:ahLst/>
              <a:cxnLst/>
              <a:rect l="l" t="t" r="r" b="b"/>
              <a:pathLst>
                <a:path w="2490" h="2490" extrusionOk="0">
                  <a:moveTo>
                    <a:pt x="1241" y="223"/>
                  </a:moveTo>
                  <a:cubicBezTo>
                    <a:pt x="1517" y="223"/>
                    <a:pt x="1767" y="331"/>
                    <a:pt x="1963" y="527"/>
                  </a:cubicBezTo>
                  <a:cubicBezTo>
                    <a:pt x="2150" y="714"/>
                    <a:pt x="2258" y="973"/>
                    <a:pt x="2249" y="1240"/>
                  </a:cubicBezTo>
                  <a:lnTo>
                    <a:pt x="2249" y="1249"/>
                  </a:lnTo>
                  <a:cubicBezTo>
                    <a:pt x="2266" y="1615"/>
                    <a:pt x="2079" y="1972"/>
                    <a:pt x="1758" y="2159"/>
                  </a:cubicBezTo>
                  <a:cubicBezTo>
                    <a:pt x="1602" y="2257"/>
                    <a:pt x="1423" y="2307"/>
                    <a:pt x="1244" y="2307"/>
                  </a:cubicBezTo>
                  <a:cubicBezTo>
                    <a:pt x="1064" y="2307"/>
                    <a:pt x="884" y="2257"/>
                    <a:pt x="723" y="2159"/>
                  </a:cubicBezTo>
                  <a:cubicBezTo>
                    <a:pt x="402" y="1972"/>
                    <a:pt x="215" y="1615"/>
                    <a:pt x="241" y="1249"/>
                  </a:cubicBezTo>
                  <a:cubicBezTo>
                    <a:pt x="232" y="982"/>
                    <a:pt x="340" y="723"/>
                    <a:pt x="527" y="527"/>
                  </a:cubicBezTo>
                  <a:cubicBezTo>
                    <a:pt x="714" y="339"/>
                    <a:pt x="973" y="223"/>
                    <a:pt x="1241" y="223"/>
                  </a:cubicBezTo>
                  <a:close/>
                  <a:moveTo>
                    <a:pt x="1241" y="0"/>
                  </a:moveTo>
                  <a:cubicBezTo>
                    <a:pt x="554" y="0"/>
                    <a:pt x="1" y="554"/>
                    <a:pt x="1" y="1240"/>
                  </a:cubicBezTo>
                  <a:cubicBezTo>
                    <a:pt x="1" y="1927"/>
                    <a:pt x="554" y="2489"/>
                    <a:pt x="1241" y="2489"/>
                  </a:cubicBezTo>
                  <a:cubicBezTo>
                    <a:pt x="1927" y="2489"/>
                    <a:pt x="2489" y="1927"/>
                    <a:pt x="2489" y="1240"/>
                  </a:cubicBezTo>
                  <a:cubicBezTo>
                    <a:pt x="2489" y="554"/>
                    <a:pt x="1927" y="0"/>
                    <a:pt x="1241" y="0"/>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35" name="Google Shape;604;p27">
              <a:extLst>
                <a:ext uri="{FF2B5EF4-FFF2-40B4-BE49-F238E27FC236}">
                  <a16:creationId xmlns:a16="http://schemas.microsoft.com/office/drawing/2014/main" id="{E51C405B-8EFB-8A2C-8B77-4BB2F182C066}"/>
                </a:ext>
              </a:extLst>
            </p:cNvPr>
            <p:cNvSpPr/>
            <p:nvPr/>
          </p:nvSpPr>
          <p:spPr>
            <a:xfrm>
              <a:off x="1079562" y="-1164438"/>
              <a:ext cx="11104" cy="13245"/>
            </a:xfrm>
            <a:custGeom>
              <a:avLst/>
              <a:gdLst/>
              <a:ahLst/>
              <a:cxnLst/>
              <a:rect l="l" t="t" r="r" b="b"/>
              <a:pathLst>
                <a:path w="1027" h="1225" extrusionOk="0">
                  <a:moveTo>
                    <a:pt x="554" y="243"/>
                  </a:moveTo>
                  <a:cubicBezTo>
                    <a:pt x="679" y="243"/>
                    <a:pt x="759" y="305"/>
                    <a:pt x="759" y="421"/>
                  </a:cubicBezTo>
                  <a:cubicBezTo>
                    <a:pt x="759" y="520"/>
                    <a:pt x="688" y="591"/>
                    <a:pt x="554" y="591"/>
                  </a:cubicBezTo>
                  <a:lnTo>
                    <a:pt x="277" y="591"/>
                  </a:lnTo>
                  <a:lnTo>
                    <a:pt x="277" y="243"/>
                  </a:lnTo>
                  <a:close/>
                  <a:moveTo>
                    <a:pt x="594" y="1"/>
                  </a:moveTo>
                  <a:cubicBezTo>
                    <a:pt x="584" y="1"/>
                    <a:pt x="573" y="1"/>
                    <a:pt x="563" y="2"/>
                  </a:cubicBezTo>
                  <a:lnTo>
                    <a:pt x="144" y="2"/>
                  </a:lnTo>
                  <a:cubicBezTo>
                    <a:pt x="108" y="2"/>
                    <a:pt x="72" y="11"/>
                    <a:pt x="45" y="38"/>
                  </a:cubicBezTo>
                  <a:cubicBezTo>
                    <a:pt x="28" y="65"/>
                    <a:pt x="10" y="100"/>
                    <a:pt x="10" y="136"/>
                  </a:cubicBezTo>
                  <a:lnTo>
                    <a:pt x="1" y="1090"/>
                  </a:lnTo>
                  <a:cubicBezTo>
                    <a:pt x="1" y="1162"/>
                    <a:pt x="63" y="1224"/>
                    <a:pt x="135" y="1224"/>
                  </a:cubicBezTo>
                  <a:cubicBezTo>
                    <a:pt x="215" y="1224"/>
                    <a:pt x="277" y="1162"/>
                    <a:pt x="277" y="1090"/>
                  </a:cubicBezTo>
                  <a:lnTo>
                    <a:pt x="277" y="823"/>
                  </a:lnTo>
                  <a:lnTo>
                    <a:pt x="483" y="823"/>
                  </a:lnTo>
                  <a:lnTo>
                    <a:pt x="741" y="1144"/>
                  </a:lnTo>
                  <a:cubicBezTo>
                    <a:pt x="777" y="1189"/>
                    <a:pt x="822" y="1215"/>
                    <a:pt x="875" y="1215"/>
                  </a:cubicBezTo>
                  <a:cubicBezTo>
                    <a:pt x="911" y="1215"/>
                    <a:pt x="938" y="1198"/>
                    <a:pt x="964" y="1180"/>
                  </a:cubicBezTo>
                  <a:cubicBezTo>
                    <a:pt x="991" y="1153"/>
                    <a:pt x="1000" y="1126"/>
                    <a:pt x="1000" y="1090"/>
                  </a:cubicBezTo>
                  <a:cubicBezTo>
                    <a:pt x="1000" y="1055"/>
                    <a:pt x="982" y="1019"/>
                    <a:pt x="955" y="992"/>
                  </a:cubicBezTo>
                  <a:lnTo>
                    <a:pt x="777" y="760"/>
                  </a:lnTo>
                  <a:cubicBezTo>
                    <a:pt x="929" y="707"/>
                    <a:pt x="1027" y="564"/>
                    <a:pt x="1018" y="395"/>
                  </a:cubicBezTo>
                  <a:cubicBezTo>
                    <a:pt x="1018" y="296"/>
                    <a:pt x="982" y="198"/>
                    <a:pt x="911" y="127"/>
                  </a:cubicBezTo>
                  <a:cubicBezTo>
                    <a:pt x="821" y="45"/>
                    <a:pt x="708" y="1"/>
                    <a:pt x="594" y="1"/>
                  </a:cubicBez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36" name="Google Shape;605;p27">
              <a:extLst>
                <a:ext uri="{FF2B5EF4-FFF2-40B4-BE49-F238E27FC236}">
                  <a16:creationId xmlns:a16="http://schemas.microsoft.com/office/drawing/2014/main" id="{015E7273-56CE-1927-C8F1-E1D7B75C5434}"/>
                </a:ext>
              </a:extLst>
            </p:cNvPr>
            <p:cNvSpPr/>
            <p:nvPr/>
          </p:nvSpPr>
          <p:spPr>
            <a:xfrm>
              <a:off x="1186346" y="-1290685"/>
              <a:ext cx="7817" cy="350055"/>
            </a:xfrm>
            <a:custGeom>
              <a:avLst/>
              <a:gdLst/>
              <a:ahLst/>
              <a:cxnLst/>
              <a:rect l="l" t="t" r="r" b="b"/>
              <a:pathLst>
                <a:path w="723" h="32375" extrusionOk="0">
                  <a:moveTo>
                    <a:pt x="0" y="1"/>
                  </a:moveTo>
                  <a:lnTo>
                    <a:pt x="0" y="32375"/>
                  </a:lnTo>
                  <a:lnTo>
                    <a:pt x="723" y="32375"/>
                  </a:lnTo>
                  <a:lnTo>
                    <a:pt x="723" y="1"/>
                  </a:ln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39" name="Google Shape;606;p27">
              <a:extLst>
                <a:ext uri="{FF2B5EF4-FFF2-40B4-BE49-F238E27FC236}">
                  <a16:creationId xmlns:a16="http://schemas.microsoft.com/office/drawing/2014/main" id="{D71F958A-CD31-21C7-7E3A-72606B3C4BE5}"/>
                </a:ext>
              </a:extLst>
            </p:cNvPr>
            <p:cNvSpPr/>
            <p:nvPr/>
          </p:nvSpPr>
          <p:spPr>
            <a:xfrm>
              <a:off x="1303737" y="-1211397"/>
              <a:ext cx="88176" cy="88079"/>
            </a:xfrm>
            <a:custGeom>
              <a:avLst/>
              <a:gdLst/>
              <a:ahLst/>
              <a:cxnLst/>
              <a:rect l="l" t="t" r="r" b="b"/>
              <a:pathLst>
                <a:path w="8155" h="8146" extrusionOk="0">
                  <a:moveTo>
                    <a:pt x="0" y="1"/>
                  </a:moveTo>
                  <a:lnTo>
                    <a:pt x="0" y="8145"/>
                  </a:lnTo>
                  <a:lnTo>
                    <a:pt x="8154" y="8145"/>
                  </a:lnTo>
                  <a:lnTo>
                    <a:pt x="8154" y="1"/>
                  </a:ln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40" name="Google Shape;607;p27">
              <a:extLst>
                <a:ext uri="{FF2B5EF4-FFF2-40B4-BE49-F238E27FC236}">
                  <a16:creationId xmlns:a16="http://schemas.microsoft.com/office/drawing/2014/main" id="{EFAE1F29-5281-CD2C-24E3-C806C8588926}"/>
                </a:ext>
              </a:extLst>
            </p:cNvPr>
            <p:cNvSpPr/>
            <p:nvPr/>
          </p:nvSpPr>
          <p:spPr>
            <a:xfrm>
              <a:off x="1406564" y="-1211397"/>
              <a:ext cx="88079" cy="88079"/>
            </a:xfrm>
            <a:custGeom>
              <a:avLst/>
              <a:gdLst/>
              <a:ahLst/>
              <a:cxnLst/>
              <a:rect l="l" t="t" r="r" b="b"/>
              <a:pathLst>
                <a:path w="8146" h="8146" extrusionOk="0">
                  <a:moveTo>
                    <a:pt x="0" y="1"/>
                  </a:moveTo>
                  <a:lnTo>
                    <a:pt x="0" y="8145"/>
                  </a:lnTo>
                  <a:lnTo>
                    <a:pt x="8145" y="8145"/>
                  </a:lnTo>
                  <a:lnTo>
                    <a:pt x="8145" y="1"/>
                  </a:ln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41" name="Google Shape;608;p27">
              <a:extLst>
                <a:ext uri="{FF2B5EF4-FFF2-40B4-BE49-F238E27FC236}">
                  <a16:creationId xmlns:a16="http://schemas.microsoft.com/office/drawing/2014/main" id="{4F5D2FC9-AC4D-6E94-EDA1-E1273EB77020}"/>
                </a:ext>
              </a:extLst>
            </p:cNvPr>
            <p:cNvSpPr/>
            <p:nvPr/>
          </p:nvSpPr>
          <p:spPr>
            <a:xfrm>
              <a:off x="1303737" y="-1108570"/>
              <a:ext cx="88176" cy="88079"/>
            </a:xfrm>
            <a:custGeom>
              <a:avLst/>
              <a:gdLst/>
              <a:ahLst/>
              <a:cxnLst/>
              <a:rect l="l" t="t" r="r" b="b"/>
              <a:pathLst>
                <a:path w="8155" h="8146" extrusionOk="0">
                  <a:moveTo>
                    <a:pt x="0" y="0"/>
                  </a:moveTo>
                  <a:lnTo>
                    <a:pt x="0" y="8145"/>
                  </a:lnTo>
                  <a:lnTo>
                    <a:pt x="8154" y="8145"/>
                  </a:lnTo>
                  <a:lnTo>
                    <a:pt x="8154" y="0"/>
                  </a:ln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sp>
          <p:nvSpPr>
            <p:cNvPr id="42" name="Google Shape;609;p27">
              <a:extLst>
                <a:ext uri="{FF2B5EF4-FFF2-40B4-BE49-F238E27FC236}">
                  <a16:creationId xmlns:a16="http://schemas.microsoft.com/office/drawing/2014/main" id="{54147230-A332-BDAB-93F1-A7AEC63F8223}"/>
                </a:ext>
              </a:extLst>
            </p:cNvPr>
            <p:cNvSpPr/>
            <p:nvPr/>
          </p:nvSpPr>
          <p:spPr>
            <a:xfrm>
              <a:off x="1406564" y="-1108570"/>
              <a:ext cx="88079" cy="88079"/>
            </a:xfrm>
            <a:custGeom>
              <a:avLst/>
              <a:gdLst/>
              <a:ahLst/>
              <a:cxnLst/>
              <a:rect l="l" t="t" r="r" b="b"/>
              <a:pathLst>
                <a:path w="8146" h="8146" extrusionOk="0">
                  <a:moveTo>
                    <a:pt x="0" y="0"/>
                  </a:moveTo>
                  <a:lnTo>
                    <a:pt x="0" y="8145"/>
                  </a:lnTo>
                  <a:lnTo>
                    <a:pt x="8145" y="8145"/>
                  </a:lnTo>
                  <a:lnTo>
                    <a:pt x="8145" y="0"/>
                  </a:lnTo>
                  <a:close/>
                </a:path>
              </a:pathLst>
            </a:cu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sz="2488">
                <a:latin typeface="Metropolis" pitchFamily="2" charset="77"/>
              </a:endParaRPr>
            </a:p>
          </p:txBody>
        </p:sp>
      </p:grpSp>
      <p:sp>
        <p:nvSpPr>
          <p:cNvPr id="45" name="Google Shape;662;p30">
            <a:extLst>
              <a:ext uri="{FF2B5EF4-FFF2-40B4-BE49-F238E27FC236}">
                <a16:creationId xmlns:a16="http://schemas.microsoft.com/office/drawing/2014/main" id="{3ADAACFE-68DB-5A07-583C-A7D46D2E0823}"/>
              </a:ext>
            </a:extLst>
          </p:cNvPr>
          <p:cNvSpPr/>
          <p:nvPr/>
        </p:nvSpPr>
        <p:spPr>
          <a:xfrm>
            <a:off x="3572533" y="-4549"/>
            <a:ext cx="8627700" cy="6858000"/>
          </a:xfrm>
          <a:custGeom>
            <a:avLst/>
            <a:gdLst>
              <a:gd name="connsiteX0" fmla="*/ 205740 w 279849"/>
              <a:gd name="connsiteY0" fmla="*/ 137 h 205877"/>
              <a:gd name="connsiteX1" fmla="*/ 0 w 279849"/>
              <a:gd name="connsiteY1" fmla="*/ 205877 h 205877"/>
              <a:gd name="connsiteX2" fmla="*/ 18516 w 279849"/>
              <a:gd name="connsiteY2" fmla="*/ 205877 h 205877"/>
              <a:gd name="connsiteX3" fmla="*/ 189827 w 279849"/>
              <a:gd name="connsiteY3" fmla="*/ 34566 h 205877"/>
              <a:gd name="connsiteX4" fmla="*/ 208654 w 279849"/>
              <a:gd name="connsiteY4" fmla="*/ 34566 h 205877"/>
              <a:gd name="connsiteX5" fmla="*/ 226908 w 279849"/>
              <a:gd name="connsiteY5" fmla="*/ 16311 h 205877"/>
              <a:gd name="connsiteX6" fmla="*/ 279849 w 279849"/>
              <a:gd name="connsiteY6" fmla="*/ 16512 h 205877"/>
              <a:gd name="connsiteX7" fmla="*/ 265120 w 279849"/>
              <a:gd name="connsiteY7" fmla="*/ 0 h 205877"/>
              <a:gd name="connsiteX8" fmla="*/ 205740 w 279849"/>
              <a:gd name="connsiteY8" fmla="*/ 137 h 205877"/>
              <a:gd name="connsiteX0" fmla="*/ 205740 w 265120"/>
              <a:gd name="connsiteY0" fmla="*/ 137 h 205877"/>
              <a:gd name="connsiteX1" fmla="*/ 0 w 265120"/>
              <a:gd name="connsiteY1" fmla="*/ 205877 h 205877"/>
              <a:gd name="connsiteX2" fmla="*/ 18516 w 265120"/>
              <a:gd name="connsiteY2" fmla="*/ 205877 h 205877"/>
              <a:gd name="connsiteX3" fmla="*/ 189827 w 265120"/>
              <a:gd name="connsiteY3" fmla="*/ 34566 h 205877"/>
              <a:gd name="connsiteX4" fmla="*/ 208654 w 265120"/>
              <a:gd name="connsiteY4" fmla="*/ 34566 h 205877"/>
              <a:gd name="connsiteX5" fmla="*/ 226908 w 265120"/>
              <a:gd name="connsiteY5" fmla="*/ 16311 h 205877"/>
              <a:gd name="connsiteX6" fmla="*/ 259650 w 265120"/>
              <a:gd name="connsiteY6" fmla="*/ 16376 h 205877"/>
              <a:gd name="connsiteX7" fmla="*/ 265120 w 265120"/>
              <a:gd name="connsiteY7" fmla="*/ 0 h 205877"/>
              <a:gd name="connsiteX8" fmla="*/ 205740 w 265120"/>
              <a:gd name="connsiteY8" fmla="*/ 137 h 205877"/>
              <a:gd name="connsiteX0" fmla="*/ 205740 w 259650"/>
              <a:gd name="connsiteY0" fmla="*/ 0 h 205740"/>
              <a:gd name="connsiteX1" fmla="*/ 0 w 259650"/>
              <a:gd name="connsiteY1" fmla="*/ 205740 h 205740"/>
              <a:gd name="connsiteX2" fmla="*/ 18516 w 259650"/>
              <a:gd name="connsiteY2" fmla="*/ 205740 h 205740"/>
              <a:gd name="connsiteX3" fmla="*/ 189827 w 259650"/>
              <a:gd name="connsiteY3" fmla="*/ 34429 h 205740"/>
              <a:gd name="connsiteX4" fmla="*/ 208654 w 259650"/>
              <a:gd name="connsiteY4" fmla="*/ 34429 h 205740"/>
              <a:gd name="connsiteX5" fmla="*/ 226908 w 259650"/>
              <a:gd name="connsiteY5" fmla="*/ 16174 h 205740"/>
              <a:gd name="connsiteX6" fmla="*/ 259650 w 259650"/>
              <a:gd name="connsiteY6" fmla="*/ 16239 h 205740"/>
              <a:gd name="connsiteX7" fmla="*/ 253792 w 259650"/>
              <a:gd name="connsiteY7" fmla="*/ 4913 h 205740"/>
              <a:gd name="connsiteX8" fmla="*/ 205740 w 259650"/>
              <a:gd name="connsiteY8" fmla="*/ 0 h 205740"/>
              <a:gd name="connsiteX0" fmla="*/ 205740 w 259650"/>
              <a:gd name="connsiteY0" fmla="*/ 0 h 205740"/>
              <a:gd name="connsiteX1" fmla="*/ 0 w 259650"/>
              <a:gd name="connsiteY1" fmla="*/ 205740 h 205740"/>
              <a:gd name="connsiteX2" fmla="*/ 18516 w 259650"/>
              <a:gd name="connsiteY2" fmla="*/ 205740 h 205740"/>
              <a:gd name="connsiteX3" fmla="*/ 189827 w 259650"/>
              <a:gd name="connsiteY3" fmla="*/ 34429 h 205740"/>
              <a:gd name="connsiteX4" fmla="*/ 208654 w 259650"/>
              <a:gd name="connsiteY4" fmla="*/ 34429 h 205740"/>
              <a:gd name="connsiteX5" fmla="*/ 226908 w 259650"/>
              <a:gd name="connsiteY5" fmla="*/ 16174 h 205740"/>
              <a:gd name="connsiteX6" fmla="*/ 259650 w 259650"/>
              <a:gd name="connsiteY6" fmla="*/ 16239 h 205740"/>
              <a:gd name="connsiteX7" fmla="*/ 258705 w 259650"/>
              <a:gd name="connsiteY7" fmla="*/ 273 h 205740"/>
              <a:gd name="connsiteX8" fmla="*/ 205740 w 259650"/>
              <a:gd name="connsiteY8" fmla="*/ 0 h 205740"/>
              <a:gd name="connsiteX0" fmla="*/ 205740 w 258831"/>
              <a:gd name="connsiteY0" fmla="*/ 0 h 205740"/>
              <a:gd name="connsiteX1" fmla="*/ 0 w 258831"/>
              <a:gd name="connsiteY1" fmla="*/ 205740 h 205740"/>
              <a:gd name="connsiteX2" fmla="*/ 18516 w 258831"/>
              <a:gd name="connsiteY2" fmla="*/ 205740 h 205740"/>
              <a:gd name="connsiteX3" fmla="*/ 189827 w 258831"/>
              <a:gd name="connsiteY3" fmla="*/ 34429 h 205740"/>
              <a:gd name="connsiteX4" fmla="*/ 208654 w 258831"/>
              <a:gd name="connsiteY4" fmla="*/ 34429 h 205740"/>
              <a:gd name="connsiteX5" fmla="*/ 226908 w 258831"/>
              <a:gd name="connsiteY5" fmla="*/ 16174 h 205740"/>
              <a:gd name="connsiteX6" fmla="*/ 258831 w 258831"/>
              <a:gd name="connsiteY6" fmla="*/ 16103 h 205740"/>
              <a:gd name="connsiteX7" fmla="*/ 258705 w 258831"/>
              <a:gd name="connsiteY7" fmla="*/ 273 h 205740"/>
              <a:gd name="connsiteX8" fmla="*/ 205740 w 258831"/>
              <a:gd name="connsiteY8" fmla="*/ 0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831" h="205740" extrusionOk="0">
                <a:moveTo>
                  <a:pt x="205740" y="0"/>
                </a:moveTo>
                <a:lnTo>
                  <a:pt x="0" y="205740"/>
                </a:lnTo>
                <a:lnTo>
                  <a:pt x="18516" y="205740"/>
                </a:lnTo>
                <a:lnTo>
                  <a:pt x="189827" y="34429"/>
                </a:lnTo>
                <a:lnTo>
                  <a:pt x="208654" y="34429"/>
                </a:lnTo>
                <a:lnTo>
                  <a:pt x="226908" y="16174"/>
                </a:lnTo>
                <a:lnTo>
                  <a:pt x="258831" y="16103"/>
                </a:lnTo>
                <a:lnTo>
                  <a:pt x="258705" y="273"/>
                </a:lnTo>
                <a:lnTo>
                  <a:pt x="205740" y="0"/>
                </a:lnTo>
                <a:close/>
              </a:path>
            </a:pathLst>
          </a:custGeom>
          <a:gradFill>
            <a:gsLst>
              <a:gs pos="0">
                <a:srgbClr val="0091DA"/>
              </a:gs>
              <a:gs pos="8000">
                <a:srgbClr val="0091DA"/>
              </a:gs>
              <a:gs pos="58999">
                <a:srgbClr val="00C1D5"/>
              </a:gs>
              <a:gs pos="100000">
                <a:srgbClr val="00C1D5"/>
              </a:gs>
            </a:gsLst>
            <a:lin ang="8099331" scaled="0"/>
          </a:gradFill>
          <a:ln>
            <a:noFill/>
          </a:ln>
        </p:spPr>
      </p:sp>
      <p:sp>
        <p:nvSpPr>
          <p:cNvPr id="46" name="Google Shape;663;p30">
            <a:extLst>
              <a:ext uri="{FF2B5EF4-FFF2-40B4-BE49-F238E27FC236}">
                <a16:creationId xmlns:a16="http://schemas.microsoft.com/office/drawing/2014/main" id="{95273206-43F4-2F47-6FFA-F7BF5A916CE7}"/>
              </a:ext>
            </a:extLst>
          </p:cNvPr>
          <p:cNvSpPr/>
          <p:nvPr/>
        </p:nvSpPr>
        <p:spPr>
          <a:xfrm>
            <a:off x="4158986" y="1130134"/>
            <a:ext cx="6382072" cy="5761467"/>
          </a:xfrm>
          <a:custGeom>
            <a:avLst/>
            <a:gdLst/>
            <a:ahLst/>
            <a:cxnLst/>
            <a:rect l="l" t="t" r="r" b="b"/>
            <a:pathLst>
              <a:path w="191254" h="172844" extrusionOk="0">
                <a:moveTo>
                  <a:pt x="191254" y="0"/>
                </a:moveTo>
                <a:lnTo>
                  <a:pt x="172359" y="0"/>
                </a:lnTo>
                <a:lnTo>
                  <a:pt x="0" y="172634"/>
                </a:lnTo>
                <a:lnTo>
                  <a:pt x="12701" y="172780"/>
                </a:lnTo>
                <a:lnTo>
                  <a:pt x="17845" y="172844"/>
                </a:lnTo>
                <a:close/>
              </a:path>
            </a:pathLst>
          </a:custGeom>
          <a:gradFill>
            <a:gsLst>
              <a:gs pos="0">
                <a:srgbClr val="FFFFFF"/>
              </a:gs>
              <a:gs pos="30000">
                <a:srgbClr val="FFFFFF"/>
              </a:gs>
              <a:gs pos="80000">
                <a:srgbClr val="FFFFFF">
                  <a:alpha val="0"/>
                </a:srgbClr>
              </a:gs>
              <a:gs pos="100000">
                <a:srgbClr val="FFFFFF">
                  <a:alpha val="0"/>
                </a:srgbClr>
              </a:gs>
            </a:gsLst>
            <a:lin ang="5400700" scaled="0"/>
          </a:gradFill>
          <a:ln>
            <a:noFill/>
          </a:ln>
        </p:spPr>
      </p:sp>
      <p:pic>
        <p:nvPicPr>
          <p:cNvPr id="38" name="Gradient-colored box">
            <a:extLst>
              <a:ext uri="{FF2B5EF4-FFF2-40B4-BE49-F238E27FC236}">
                <a16:creationId xmlns:a16="http://schemas.microsoft.com/office/drawing/2014/main" id="{7589AF0E-5C1D-344E-83EB-2A09B34539A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6766563"/>
            <a:ext cx="12192000" cy="95225"/>
          </a:xfrm>
          <a:prstGeom prst="rect">
            <a:avLst/>
          </a:prstGeom>
        </p:spPr>
      </p:pic>
      <p:sp>
        <p:nvSpPr>
          <p:cNvPr id="3" name="Title 2">
            <a:extLst>
              <a:ext uri="{FF2B5EF4-FFF2-40B4-BE49-F238E27FC236}">
                <a16:creationId xmlns:a16="http://schemas.microsoft.com/office/drawing/2014/main" id="{9A231E7C-F3BE-77E1-F382-4A4B5C6BE607}"/>
              </a:ext>
            </a:extLst>
          </p:cNvPr>
          <p:cNvSpPr>
            <a:spLocks noGrp="1"/>
          </p:cNvSpPr>
          <p:nvPr>
            <p:ph type="title"/>
          </p:nvPr>
        </p:nvSpPr>
        <p:spPr>
          <a:xfrm>
            <a:off x="609601" y="366824"/>
            <a:ext cx="6410133" cy="570606"/>
          </a:xfrm>
        </p:spPr>
        <p:txBody>
          <a:bodyPr/>
          <a:lstStyle>
            <a:lvl1pPr>
              <a:defRPr>
                <a:solidFill>
                  <a:schemeClr val="bg1"/>
                </a:solidFill>
              </a:defRPr>
            </a:lvl1pPr>
          </a:lstStyle>
          <a:p>
            <a:r>
              <a:rPr lang="en-US"/>
              <a:t>Click to edit Master title style</a:t>
            </a:r>
          </a:p>
        </p:txBody>
      </p:sp>
      <p:sp>
        <p:nvSpPr>
          <p:cNvPr id="44" name="Text Placeholder 43">
            <a:extLst>
              <a:ext uri="{FF2B5EF4-FFF2-40B4-BE49-F238E27FC236}">
                <a16:creationId xmlns:a16="http://schemas.microsoft.com/office/drawing/2014/main" id="{DF3262C9-185F-EAFB-F9D2-02A735895955}"/>
              </a:ext>
            </a:extLst>
          </p:cNvPr>
          <p:cNvSpPr>
            <a:spLocks noGrp="1"/>
          </p:cNvSpPr>
          <p:nvPr>
            <p:ph type="body" sz="quarter" idx="15"/>
          </p:nvPr>
        </p:nvSpPr>
        <p:spPr>
          <a:xfrm>
            <a:off x="609601" y="1143000"/>
            <a:ext cx="6410325" cy="2286000"/>
          </a:xfrm>
        </p:spPr>
        <p:txBody>
          <a:bodyPr/>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0849-6DBF-C704-A942-DFEDC8992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E54670-19C0-D082-8E79-B69822AEA2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042C83-5FD9-0CBA-C43F-908D56C96F8E}"/>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239415E6-BDAB-E198-DC54-569168B901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A00FC2-BE93-BCEC-2972-EB196B71A479}"/>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426537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F447-8D93-421A-9566-C0247A39C8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560011-0BF2-CE8E-5CE1-637E28678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599A9A-CFC0-F6FD-8BFE-7DE8F706D9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CD0ECB-A135-93B4-F0B1-F1E610611B83}"/>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6" name="Footer Placeholder 5">
            <a:extLst>
              <a:ext uri="{FF2B5EF4-FFF2-40B4-BE49-F238E27FC236}">
                <a16:creationId xmlns:a16="http://schemas.microsoft.com/office/drawing/2014/main" id="{90474287-A441-D3EB-FAEC-F6EBE90D8B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034914-3AAD-CE59-62BF-0D3BC0C316AE}"/>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3458668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A46B-F26A-903F-F0D2-C43644DFC9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0133DE-6E69-7BEB-5D60-01D7ABB828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56F770-C9E4-34F7-33C0-D0056E34B2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C0B1D2-C8C3-438D-ABB7-2A14067A9D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E1A4F7-FDB5-49E3-9F76-EC00E2FD8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321AF1-6613-B1B1-3474-207486102B8F}"/>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8" name="Footer Placeholder 7">
            <a:extLst>
              <a:ext uri="{FF2B5EF4-FFF2-40B4-BE49-F238E27FC236}">
                <a16:creationId xmlns:a16="http://schemas.microsoft.com/office/drawing/2014/main" id="{EA751C87-0E6D-0929-0117-D38267BD20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B8FB9C-0525-2FD0-BBE0-C4730D4A3357}"/>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323631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A330-6493-E178-4D88-9C10EDFDF0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3C8D3F-7B93-2148-0AAB-1D21476B643F}"/>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4" name="Footer Placeholder 3">
            <a:extLst>
              <a:ext uri="{FF2B5EF4-FFF2-40B4-BE49-F238E27FC236}">
                <a16:creationId xmlns:a16="http://schemas.microsoft.com/office/drawing/2014/main" id="{FBA990CA-9EA8-FDCE-7479-DEEAC21F51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7164CA-23C0-1033-C79E-AD46D30B5DAA}"/>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59199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3D850-663E-2481-F55F-55BB9D9FAEF4}"/>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3" name="Footer Placeholder 2">
            <a:extLst>
              <a:ext uri="{FF2B5EF4-FFF2-40B4-BE49-F238E27FC236}">
                <a16:creationId xmlns:a16="http://schemas.microsoft.com/office/drawing/2014/main" id="{B1F0DEA8-A320-3F39-D611-1B389C5CE4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101A3E-0008-0FBA-9752-FB9C4858A77C}"/>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297736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2876-31EF-317C-67A0-6E2CDBF34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FDA093-9509-FEB1-13C3-C7CDF7246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C531C1-D319-0652-8542-83ADDC4DD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67065-4D18-F174-3298-2EA1F4B1AA63}"/>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6" name="Footer Placeholder 5">
            <a:extLst>
              <a:ext uri="{FF2B5EF4-FFF2-40B4-BE49-F238E27FC236}">
                <a16:creationId xmlns:a16="http://schemas.microsoft.com/office/drawing/2014/main" id="{BB12E572-BCA1-BD1D-034E-90DE5BBBBD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A39943-7A22-5CFA-E6E7-6EC77A0A84D7}"/>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138114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FC5A-6176-AB6A-2467-3408148CC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0D9348-1B25-9805-8B31-658904FE4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99007-B96F-6DEE-2F79-95C8C0D22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433EB6-6B12-8CCA-F8F6-1835FA41769C}"/>
              </a:ext>
            </a:extLst>
          </p:cNvPr>
          <p:cNvSpPr>
            <a:spLocks noGrp="1"/>
          </p:cNvSpPr>
          <p:nvPr>
            <p:ph type="dt" sz="half" idx="10"/>
          </p:nvPr>
        </p:nvSpPr>
        <p:spPr/>
        <p:txBody>
          <a:bodyPr/>
          <a:lstStyle/>
          <a:p>
            <a:fld id="{243AF589-2A33-4BB7-8177-737D44252056}" type="datetimeFigureOut">
              <a:rPr lang="en-IN" smtClean="0"/>
              <a:t>03-05-2023</a:t>
            </a:fld>
            <a:endParaRPr lang="en-IN"/>
          </a:p>
        </p:txBody>
      </p:sp>
      <p:sp>
        <p:nvSpPr>
          <p:cNvPr id="6" name="Footer Placeholder 5">
            <a:extLst>
              <a:ext uri="{FF2B5EF4-FFF2-40B4-BE49-F238E27FC236}">
                <a16:creationId xmlns:a16="http://schemas.microsoft.com/office/drawing/2014/main" id="{C9AEBCC1-F1C7-F1C1-12BA-D0EACB50D2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5940EB-8EAD-936D-B787-A20D356C1455}"/>
              </a:ext>
            </a:extLst>
          </p:cNvPr>
          <p:cNvSpPr>
            <a:spLocks noGrp="1"/>
          </p:cNvSpPr>
          <p:nvPr>
            <p:ph type="sldNum" sz="quarter" idx="12"/>
          </p:nvPr>
        </p:nvSpPr>
        <p:spPr/>
        <p:txBody>
          <a:bodyPr/>
          <a:lstStyle/>
          <a:p>
            <a:fld id="{B5514C23-0E14-4372-9D1F-3AFC5CDD91F2}" type="slidenum">
              <a:rPr lang="en-IN" smtClean="0"/>
              <a:t>‹#›</a:t>
            </a:fld>
            <a:endParaRPr lang="en-IN"/>
          </a:p>
        </p:txBody>
      </p:sp>
    </p:spTree>
    <p:extLst>
      <p:ext uri="{BB962C8B-B14F-4D97-AF65-F5344CB8AC3E}">
        <p14:creationId xmlns:p14="http://schemas.microsoft.com/office/powerpoint/2010/main" val="3967598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F3D9B-6994-08ED-EF34-708226EB2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4892D7-6D53-45CB-E222-0D6D6A75D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FBA384-3F4E-3185-6534-608A3DD81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AF589-2A33-4BB7-8177-737D44252056}" type="datetimeFigureOut">
              <a:rPr lang="en-IN" smtClean="0"/>
              <a:t>03-05-2023</a:t>
            </a:fld>
            <a:endParaRPr lang="en-IN"/>
          </a:p>
        </p:txBody>
      </p:sp>
      <p:sp>
        <p:nvSpPr>
          <p:cNvPr id="5" name="Footer Placeholder 4">
            <a:extLst>
              <a:ext uri="{FF2B5EF4-FFF2-40B4-BE49-F238E27FC236}">
                <a16:creationId xmlns:a16="http://schemas.microsoft.com/office/drawing/2014/main" id="{C46C219E-E286-DB00-9AB9-D6C57A72F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6488C4-750B-59BD-7657-53A30B8FB8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14C23-0E14-4372-9D1F-3AFC5CDD91F2}" type="slidenum">
              <a:rPr lang="en-IN" smtClean="0"/>
              <a:t>‹#›</a:t>
            </a:fld>
            <a:endParaRPr lang="en-IN"/>
          </a:p>
        </p:txBody>
      </p:sp>
    </p:spTree>
    <p:extLst>
      <p:ext uri="{BB962C8B-B14F-4D97-AF65-F5344CB8AC3E}">
        <p14:creationId xmlns:p14="http://schemas.microsoft.com/office/powerpoint/2010/main" val="1988070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FCD32_AB04CCAC.xm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emf"/><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hyperlink" Target="https://aka.ms/Spring-Cloud-Azure" TargetMode="External"/><Relationship Id="rId3" Type="http://schemas.openxmlformats.org/officeDocument/2006/relationships/hyperlink" Target="aka.ms/Start-Spring" TargetMode="External"/><Relationship Id="rId7" Type="http://schemas.openxmlformats.org/officeDocument/2006/relationships/hyperlink" Target="aka.ms/LearnJava"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aka.ms/Spring-Boot" TargetMode="External"/><Relationship Id="rId5" Type="http://schemas.openxmlformats.org/officeDocument/2006/relationships/hyperlink" Target="aka.ms/Spring-Playlist" TargetMode="External"/><Relationship Id="rId4" Type="http://schemas.openxmlformats.org/officeDocument/2006/relationships/hyperlink" Target="aka.ms/Learn-Sp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hyperlink" Target="aka.ms/spring-apps%20enterpri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rchitecture/framework" TargetMode="External"/><Relationship Id="rId7"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microsoft.com/office/2018/10/relationships/comments" Target="../comments/modernComment_7FFFCD4B_13CC7D24.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566E750E-EE13-1532-B186-B863E34336E0}"/>
              </a:ext>
            </a:extLst>
          </p:cNvPr>
          <p:cNvSpPr/>
          <p:nvPr/>
        </p:nvSpPr>
        <p:spPr>
          <a:xfrm>
            <a:off x="613328" y="5179115"/>
            <a:ext cx="1376569" cy="54168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Metropolis" panose="00000500000000000000" pitchFamily="50" charset="0"/>
              </a:rPr>
              <a:t>30 mins</a:t>
            </a:r>
          </a:p>
        </p:txBody>
      </p:sp>
      <p:pic>
        <p:nvPicPr>
          <p:cNvPr id="7" name="Graphic 6" descr="spring cloud logo">
            <a:extLst>
              <a:ext uri="{FF2B5EF4-FFF2-40B4-BE49-F238E27FC236}">
                <a16:creationId xmlns:a16="http://schemas.microsoft.com/office/drawing/2014/main" id="{BDBB3348-B6DD-B0AB-EF8B-2F620931E2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1" y="457200"/>
            <a:ext cx="1400174" cy="1400172"/>
          </a:xfrm>
          <a:prstGeom prst="rect">
            <a:avLst/>
          </a:prstGeom>
        </p:spPr>
      </p:pic>
      <p:sp>
        <p:nvSpPr>
          <p:cNvPr id="8" name="Title 1">
            <a:extLst>
              <a:ext uri="{FF2B5EF4-FFF2-40B4-BE49-F238E27FC236}">
                <a16:creationId xmlns:a16="http://schemas.microsoft.com/office/drawing/2014/main" id="{55196757-0118-851E-FAF9-9ED76368CE90}"/>
              </a:ext>
            </a:extLst>
          </p:cNvPr>
          <p:cNvSpPr txBox="1">
            <a:spLocks/>
          </p:cNvSpPr>
          <p:nvPr/>
        </p:nvSpPr>
        <p:spPr>
          <a:xfrm>
            <a:off x="609600" y="2514600"/>
            <a:ext cx="7772400" cy="914400"/>
          </a:xfrm>
          <a:prstGeom prst="rect">
            <a:avLst/>
          </a:prstGeom>
        </p:spPr>
        <p:txBody>
          <a:bodyPr vert="horz" lIns="0" tIns="0" rIns="0" bIns="0" rtlCol="0" anchor="b">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799" b="0" i="0" u="none" strike="noStrike" cap="none">
                <a:solidFill>
                  <a:schemeClr val="accent2"/>
                </a:solidFill>
                <a:latin typeface="Metropolis" pitchFamily="2" charset="77"/>
                <a:ea typeface="Metropolis" pitchFamily="2" charset="77"/>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r>
              <a:rPr lang="en-US" sz="5500" kern="0"/>
              <a:t>Part 4</a:t>
            </a:r>
          </a:p>
        </p:txBody>
      </p:sp>
      <p:sp>
        <p:nvSpPr>
          <p:cNvPr id="10" name="Text Placeholder 2">
            <a:extLst>
              <a:ext uri="{FF2B5EF4-FFF2-40B4-BE49-F238E27FC236}">
                <a16:creationId xmlns:a16="http://schemas.microsoft.com/office/drawing/2014/main" id="{16D3653B-276E-36FE-EFA3-29D072D28C8A}"/>
              </a:ext>
            </a:extLst>
          </p:cNvPr>
          <p:cNvSpPr txBox="1">
            <a:spLocks/>
          </p:cNvSpPr>
          <p:nvPr/>
        </p:nvSpPr>
        <p:spPr>
          <a:xfrm>
            <a:off x="609600" y="3429001"/>
            <a:ext cx="6400800" cy="1828800"/>
          </a:xfrm>
          <a:prstGeom prst="rect">
            <a:avLst/>
          </a:prstGeom>
        </p:spPr>
        <p:txBody>
          <a:bodyPr vert="horz" lIns="0" tIns="0" rIns="0" bIns="0" rtlCol="0">
            <a:normAutofit/>
          </a:bodyPr>
          <a:lstStyle>
            <a:defPPr marR="0" lvl="0" algn="l" rtl="0">
              <a:lnSpc>
                <a:spcPct val="100000"/>
              </a:lnSpc>
              <a:spcBef>
                <a:spcPts val="0"/>
              </a:spcBef>
              <a:spcAft>
                <a:spcPts val="0"/>
              </a:spcAft>
            </a:defPPr>
            <a:lvl1pPr marR="0" lvl="0" algn="l" rtl="0" eaLnBrk="1" hangingPunct="1">
              <a:lnSpc>
                <a:spcPct val="100000"/>
              </a:lnSpc>
              <a:spcBef>
                <a:spcPts val="1200"/>
              </a:spcBef>
              <a:spcAft>
                <a:spcPts val="0"/>
              </a:spcAft>
              <a:buClr>
                <a:srgbClr val="000000"/>
              </a:buClr>
              <a:buFont typeface="Arial"/>
              <a:defRPr sz="1999" b="0" i="0" u="none" strike="noStrike" cap="none">
                <a:solidFill>
                  <a:schemeClr val="bg2"/>
                </a:solidFill>
                <a:latin typeface="Metropolis" pitchFamily="2" charset="77"/>
                <a:ea typeface="Metropolis" pitchFamily="2" charset="77"/>
                <a:cs typeface="Arial"/>
                <a:sym typeface="Arial"/>
              </a:defRPr>
            </a:lvl1pPr>
            <a:lvl2pPr marL="457063" marR="0" lvl="1" indent="-182825" algn="l" rtl="0" eaLnBrk="1" hangingPunct="1">
              <a:lnSpc>
                <a:spcPct val="100000"/>
              </a:lnSpc>
              <a:spcBef>
                <a:spcPts val="1200"/>
              </a:spcBef>
              <a:spcAft>
                <a:spcPts val="0"/>
              </a:spcAft>
              <a:buClr>
                <a:schemeClr val="bg2"/>
              </a:buClr>
              <a:buFont typeface="Arial" panose="020B0604020202020204" pitchFamily="34" charset="0"/>
              <a:buChar char="•"/>
              <a:defRPr sz="1799" b="0" i="0" u="none" strike="noStrike" cap="none">
                <a:solidFill>
                  <a:schemeClr val="bg2"/>
                </a:solidFill>
                <a:latin typeface="+mn-lt"/>
                <a:ea typeface="Arial"/>
                <a:cs typeface="Arial"/>
                <a:sym typeface="Arial"/>
              </a:defRPr>
            </a:lvl2pPr>
            <a:lvl3pPr marL="740442" marR="0" lvl="2" indent="-173684" algn="l" rtl="0" eaLnBrk="1" hangingPunct="1">
              <a:lnSpc>
                <a:spcPct val="100000"/>
              </a:lnSpc>
              <a:spcBef>
                <a:spcPts val="1200"/>
              </a:spcBef>
              <a:spcAft>
                <a:spcPts val="0"/>
              </a:spcAft>
              <a:buClr>
                <a:schemeClr val="bg2"/>
              </a:buClr>
              <a:buFont typeface="Symbol" panose="05050102010706020507" pitchFamily="18" charset="2"/>
              <a:buChar char=""/>
              <a:defRPr sz="1600" b="0" i="0" u="none" strike="noStrike" cap="none">
                <a:solidFill>
                  <a:schemeClr val="bg2"/>
                </a:solidFill>
                <a:latin typeface="+mn-lt"/>
                <a:ea typeface="Arial"/>
                <a:cs typeface="Arial"/>
                <a:sym typeface="Arial"/>
              </a:defRPr>
            </a:lvl3pPr>
            <a:lvl4pPr marL="968973" marR="0" lvl="3" indent="-164543" algn="l" rtl="0" eaLnBrk="1" hangingPunct="1">
              <a:lnSpc>
                <a:spcPct val="100000"/>
              </a:lnSpc>
              <a:spcBef>
                <a:spcPts val="1200"/>
              </a:spcBef>
              <a:spcAft>
                <a:spcPts val="0"/>
              </a:spcAft>
              <a:buClr>
                <a:schemeClr val="bg2"/>
              </a:buClr>
              <a:buFont typeface="Arial" panose="020B0604020202020204" pitchFamily="34" charset="0"/>
              <a:buChar char="•"/>
              <a:defRPr sz="1400" b="0" i="0" u="none" strike="noStrike" cap="none">
                <a:solidFill>
                  <a:schemeClr val="bg2"/>
                </a:solidFill>
                <a:latin typeface="+mn-lt"/>
                <a:ea typeface="Arial"/>
                <a:cs typeface="Arial"/>
                <a:sym typeface="Arial"/>
              </a:defRPr>
            </a:lvl4pPr>
            <a:lvl5pPr marL="1142657" marR="0" lvl="4" indent="-137119" algn="l" rtl="0" eaLnBrk="1" hangingPunct="1">
              <a:lnSpc>
                <a:spcPct val="100000"/>
              </a:lnSpc>
              <a:spcBef>
                <a:spcPts val="1200"/>
              </a:spcBef>
              <a:spcAft>
                <a:spcPts val="0"/>
              </a:spcAft>
              <a:buClr>
                <a:schemeClr val="bg2"/>
              </a:buClr>
              <a:buFont typeface="Symbol" panose="05050102010706020507" pitchFamily="18" charset="2"/>
              <a:buChar char=""/>
              <a:defRPr sz="1400" b="0" i="0" u="none" strike="noStrike" cap="none">
                <a:solidFill>
                  <a:schemeClr val="bg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r>
              <a:rPr lang="en-US" sz="2800" kern="0"/>
              <a:t>Q and A Panel</a:t>
            </a:r>
          </a:p>
        </p:txBody>
      </p:sp>
      <p:sp>
        <p:nvSpPr>
          <p:cNvPr id="13" name="Slide Number Placeholder 12">
            <a:extLst>
              <a:ext uri="{FF2B5EF4-FFF2-40B4-BE49-F238E27FC236}">
                <a16:creationId xmlns:a16="http://schemas.microsoft.com/office/drawing/2014/main" id="{BB6815CD-A8EB-9B54-2539-6EA4297EC74B}"/>
              </a:ext>
            </a:extLst>
          </p:cNvPr>
          <p:cNvSpPr>
            <a:spLocks noGrp="1"/>
          </p:cNvSpPr>
          <p:nvPr>
            <p:ph type="sldNum" idx="10"/>
          </p:nvPr>
        </p:nvSpPr>
        <p:spPr/>
        <p:txBody>
          <a:bodyPr/>
          <a:lstStyle/>
          <a:p>
            <a:fld id="{A97643B4-7E4B-4B54-B9D9-996C2BB08E98}" type="slidenum">
              <a:rPr lang="en-US" smtClean="0">
                <a:solidFill>
                  <a:schemeClr val="tx1"/>
                </a:solidFill>
              </a:rPr>
              <a:t>1</a:t>
            </a:fld>
            <a:endParaRPr lang="en-US">
              <a:solidFill>
                <a:schemeClr val="tx1"/>
              </a:solidFill>
            </a:endParaRPr>
          </a:p>
        </p:txBody>
      </p:sp>
    </p:spTree>
    <p:extLst>
      <p:ext uri="{BB962C8B-B14F-4D97-AF65-F5344CB8AC3E}">
        <p14:creationId xmlns:p14="http://schemas.microsoft.com/office/powerpoint/2010/main" val="24093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2EF83B5-40D2-C288-0FE1-4F3C2A8AAB30}"/>
              </a:ext>
            </a:extLst>
          </p:cNvPr>
          <p:cNvSpPr>
            <a:spLocks noGrp="1"/>
          </p:cNvSpPr>
          <p:nvPr>
            <p:ph type="body" sz="quarter" idx="12"/>
          </p:nvPr>
        </p:nvSpPr>
        <p:spPr>
          <a:xfrm>
            <a:off x="4495801" y="1600200"/>
            <a:ext cx="3200401" cy="3535787"/>
          </a:xfrm>
          <a:gradFill>
            <a:gsLst>
              <a:gs pos="0">
                <a:schemeClr val="accent1"/>
              </a:gs>
              <a:gs pos="71000">
                <a:schemeClr val="accent2"/>
              </a:gs>
              <a:gs pos="100000">
                <a:schemeClr val="accent2">
                  <a:lumMod val="75000"/>
                </a:schemeClr>
              </a:gs>
            </a:gsLst>
            <a:lin ang="5400000" scaled="1"/>
          </a:gradFill>
          <a:ln>
            <a:noFill/>
          </a:ln>
        </p:spPr>
        <p:txBody>
          <a:bodyPr lIns="182880" tIns="274320" rIns="182880" bIns="0">
            <a:noAutofit/>
          </a:bodyPr>
          <a:lstStyle/>
          <a:p>
            <a:pPr marL="0" indent="0" algn="ctr">
              <a:buNone/>
            </a:pPr>
            <a:r>
              <a:rPr lang="en-US" sz="2800" b="1">
                <a:solidFill>
                  <a:schemeClr val="bg1"/>
                </a:solidFill>
                <a:latin typeface="+mn-lt"/>
                <a:cs typeface="Segoe UI"/>
              </a:rPr>
              <a:t>Internal only </a:t>
            </a:r>
          </a:p>
          <a:p>
            <a:pPr marL="0" indent="0" algn="ctr">
              <a:buNone/>
            </a:pPr>
            <a:endParaRPr lang="en-US" sz="2800">
              <a:solidFill>
                <a:schemeClr val="bg1"/>
              </a:solidFill>
              <a:latin typeface="+mn-lt"/>
            </a:endParaRPr>
          </a:p>
          <a:p>
            <a:pPr marL="0" indent="0" algn="ctr">
              <a:buNone/>
            </a:pPr>
            <a:endParaRPr lang="en-US" sz="2800">
              <a:solidFill>
                <a:schemeClr val="bg1"/>
              </a:solidFill>
              <a:latin typeface="+mn-lt"/>
            </a:endParaRPr>
          </a:p>
          <a:p>
            <a:pPr marL="0" indent="0" algn="ctr">
              <a:buNone/>
            </a:pPr>
            <a:r>
              <a:rPr lang="en-US" sz="2800">
                <a:solidFill>
                  <a:schemeClr val="bg1"/>
                </a:solidFill>
                <a:latin typeface="+mn-lt"/>
              </a:rPr>
              <a:t>Line of business application</a:t>
            </a:r>
          </a:p>
          <a:p>
            <a:pPr algn="ctr"/>
            <a:endParaRPr lang="en-US" sz="2800">
              <a:solidFill>
                <a:schemeClr val="bg1"/>
              </a:solidFill>
              <a:latin typeface="+mn-lt"/>
            </a:endParaRPr>
          </a:p>
          <a:p>
            <a:pPr marL="0" indent="0" algn="ctr">
              <a:buNone/>
            </a:pPr>
            <a:endParaRPr lang="en-US" sz="2800">
              <a:solidFill>
                <a:schemeClr val="bg1"/>
              </a:solidFill>
              <a:latin typeface="+mn-lt"/>
            </a:endParaRPr>
          </a:p>
        </p:txBody>
      </p:sp>
      <p:sp>
        <p:nvSpPr>
          <p:cNvPr id="2" name="Title 1">
            <a:extLst>
              <a:ext uri="{FF2B5EF4-FFF2-40B4-BE49-F238E27FC236}">
                <a16:creationId xmlns:a16="http://schemas.microsoft.com/office/drawing/2014/main" id="{1965CBF0-F7C9-F956-25FC-9E672D518B93}"/>
              </a:ext>
            </a:extLst>
          </p:cNvPr>
          <p:cNvSpPr>
            <a:spLocks noGrp="1"/>
          </p:cNvSpPr>
          <p:nvPr>
            <p:ph type="title"/>
          </p:nvPr>
        </p:nvSpPr>
        <p:spPr/>
        <p:txBody>
          <a:bodyPr/>
          <a:lstStyle/>
          <a:p>
            <a:r>
              <a:rPr lang="en-US"/>
              <a:t>Common scenarios</a:t>
            </a:r>
          </a:p>
        </p:txBody>
      </p:sp>
      <p:sp>
        <p:nvSpPr>
          <p:cNvPr id="3" name="Slide Number Placeholder 2">
            <a:extLst>
              <a:ext uri="{FF2B5EF4-FFF2-40B4-BE49-F238E27FC236}">
                <a16:creationId xmlns:a16="http://schemas.microsoft.com/office/drawing/2014/main" id="{0B89AA36-5E53-425A-5157-C908AE95E170}"/>
              </a:ext>
            </a:extLst>
          </p:cNvPr>
          <p:cNvSpPr>
            <a:spLocks noGrp="1"/>
          </p:cNvSpPr>
          <p:nvPr>
            <p:ph type="sldNum" idx="10"/>
          </p:nvPr>
        </p:nvSpPr>
        <p:spPr/>
        <p:txBody>
          <a:bodyPr/>
          <a:lstStyle/>
          <a:p>
            <a:fld id="{9FD93BC0-70FF-4796-842A-DF9606D0C9F8}" type="slidenum">
              <a:rPr lang="en-US" smtClean="0">
                <a:solidFill>
                  <a:schemeClr val="tx1"/>
                </a:solidFill>
              </a:rPr>
              <a:t>10</a:t>
            </a:fld>
            <a:endParaRPr lang="en-US">
              <a:solidFill>
                <a:schemeClr val="tx1"/>
              </a:solidFill>
            </a:endParaRPr>
          </a:p>
        </p:txBody>
      </p:sp>
      <p:sp>
        <p:nvSpPr>
          <p:cNvPr id="6" name="Footer Placeholder 5">
            <a:extLst>
              <a:ext uri="{FF2B5EF4-FFF2-40B4-BE49-F238E27FC236}">
                <a16:creationId xmlns:a16="http://schemas.microsoft.com/office/drawing/2014/main" id="{0872A2ED-8360-58F8-AE2D-2C88565F745A}"/>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5" name="Content Placeholder 3">
            <a:extLst>
              <a:ext uri="{FF2B5EF4-FFF2-40B4-BE49-F238E27FC236}">
                <a16:creationId xmlns:a16="http://schemas.microsoft.com/office/drawing/2014/main" id="{890910D9-435E-E94F-0526-2904167F62EE}"/>
              </a:ext>
            </a:extLst>
          </p:cNvPr>
          <p:cNvSpPr txBox="1">
            <a:spLocks/>
          </p:cNvSpPr>
          <p:nvPr/>
        </p:nvSpPr>
        <p:spPr>
          <a:xfrm>
            <a:off x="609600" y="1600202"/>
            <a:ext cx="3200400" cy="3535786"/>
          </a:xfrm>
          <a:prstGeom prst="rect">
            <a:avLst/>
          </a:prstGeom>
          <a:gradFill>
            <a:gsLst>
              <a:gs pos="0">
                <a:schemeClr val="accent5"/>
              </a:gs>
              <a:gs pos="71000">
                <a:schemeClr val="accent5">
                  <a:lumMod val="75000"/>
                </a:schemeClr>
              </a:gs>
              <a:gs pos="100000">
                <a:schemeClr val="accent5">
                  <a:lumMod val="50000"/>
                </a:schemeClr>
              </a:gs>
            </a:gsLst>
            <a:lin ang="5400000" scaled="1"/>
          </a:gradFill>
          <a:ln>
            <a:noFill/>
          </a:ln>
        </p:spPr>
        <p:txBody>
          <a:bodyPr vert="horz" lIns="182880" tIns="274320" rIns="182880" bIns="0" rtlCol="0">
            <a:normAutofit/>
          </a:bodyPr>
          <a:lstStyle>
            <a:lvl1pPr indent="0" algn="ctr">
              <a:lnSpc>
                <a:spcPct val="90000"/>
              </a:lnSpc>
              <a:spcBef>
                <a:spcPts val="1000"/>
              </a:spcBef>
              <a:buFont typeface="Arial" panose="020B0604020202020204" pitchFamily="34" charset="0"/>
              <a:buNone/>
              <a:defRPr sz="4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effectLst/>
                <a:uLnTx/>
                <a:uFillTx/>
                <a:ea typeface="+mn-ea"/>
                <a:cs typeface="Segoe UI"/>
              </a:rPr>
              <a:t>Publicly accessible  application</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effectLst/>
              <a:uLnTx/>
              <a:uFillTx/>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effectLst/>
                <a:uLnTx/>
                <a:uFillTx/>
                <a:ea typeface="+mn-ea"/>
                <a:cs typeface="+mn-cs"/>
              </a:rPr>
              <a:t>App with </a:t>
            </a:r>
            <a:br>
              <a:rPr kumimoji="0" lang="en-US" sz="2800" b="0" i="0" u="none" strike="noStrike" kern="1200" cap="none" spc="0" normalizeH="0" baseline="0" noProof="0">
                <a:ln>
                  <a:noFill/>
                </a:ln>
                <a:effectLst/>
                <a:uLnTx/>
                <a:uFillTx/>
                <a:ea typeface="+mn-ea"/>
                <a:cs typeface="+mn-cs"/>
              </a:rPr>
            </a:br>
            <a:r>
              <a:rPr kumimoji="0" lang="en-US" sz="2800" b="0" i="0" u="none" strike="noStrike" kern="1200" cap="none" spc="0" normalizeH="0" baseline="0" noProof="0">
                <a:ln>
                  <a:noFill/>
                </a:ln>
                <a:effectLst/>
                <a:uLnTx/>
                <a:uFillTx/>
                <a:ea typeface="+mn-ea"/>
                <a:cs typeface="+mn-cs"/>
              </a:rPr>
              <a:t>on-premises data sources</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effectLst/>
              <a:uLnTx/>
              <a:uFillTx/>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effectLst/>
              <a:uLnTx/>
              <a:uFillTx/>
              <a:ea typeface="+mn-ea"/>
              <a:cs typeface="+mn-cs"/>
            </a:endParaRPr>
          </a:p>
        </p:txBody>
      </p:sp>
      <p:sp>
        <p:nvSpPr>
          <p:cNvPr id="14" name="Content Placeholder 3">
            <a:extLst>
              <a:ext uri="{FF2B5EF4-FFF2-40B4-BE49-F238E27FC236}">
                <a16:creationId xmlns:a16="http://schemas.microsoft.com/office/drawing/2014/main" id="{07C057F9-3298-66E6-7C86-4CBA9A2DDDCE}"/>
              </a:ext>
            </a:extLst>
          </p:cNvPr>
          <p:cNvSpPr txBox="1">
            <a:spLocks/>
          </p:cNvSpPr>
          <p:nvPr/>
        </p:nvSpPr>
        <p:spPr>
          <a:xfrm>
            <a:off x="8382002" y="1600202"/>
            <a:ext cx="3200400" cy="3535786"/>
          </a:xfrm>
          <a:prstGeom prst="rect">
            <a:avLst/>
          </a:prstGeom>
          <a:gradFill>
            <a:gsLst>
              <a:gs pos="0">
                <a:schemeClr val="accent4"/>
              </a:gs>
              <a:gs pos="71000">
                <a:schemeClr val="accent6"/>
              </a:gs>
              <a:gs pos="100000">
                <a:schemeClr val="accent6">
                  <a:lumMod val="75000"/>
                </a:schemeClr>
              </a:gs>
            </a:gsLst>
            <a:lin ang="5400000" scaled="1"/>
          </a:gradFill>
          <a:ln>
            <a:noFill/>
          </a:ln>
        </p:spPr>
        <p:txBody>
          <a:bodyPr vert="horz" lIns="182880" tIns="274320" rIns="182880" bIns="0" rtlCol="0">
            <a:noAutofit/>
          </a:bodyPr>
          <a:lstStyle>
            <a:lvl1pPr indent="0" algn="ctr">
              <a:lnSpc>
                <a:spcPct val="90000"/>
              </a:lnSpc>
              <a:spcBef>
                <a:spcPts val="1000"/>
              </a:spcBef>
              <a:buFont typeface="Arial" panose="020B0604020202020204" pitchFamily="34" charset="0"/>
              <a:buNone/>
              <a:defRPr sz="4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effectLst/>
                <a:uLnTx/>
                <a:uFillTx/>
                <a:ea typeface="+mn-ea"/>
                <a:cs typeface="Segoe UI"/>
              </a:rPr>
              <a:t>Industry compliance</a:t>
            </a:r>
            <a:br>
              <a:rPr kumimoji="0" lang="en-US" sz="2800" b="1" i="0" u="none" strike="noStrike" kern="1200" cap="none" spc="0" normalizeH="0" baseline="0" noProof="0">
                <a:ln>
                  <a:noFill/>
                </a:ln>
                <a:effectLst/>
                <a:uLnTx/>
                <a:uFillTx/>
                <a:ea typeface="+mn-ea"/>
                <a:cs typeface="Segoe UI"/>
              </a:rPr>
            </a:br>
            <a:endParaRPr kumimoji="0" lang="en-US" sz="2800" b="0" i="0" u="none" strike="noStrike" kern="1200" cap="none" spc="0" normalizeH="0" baseline="0" noProof="0">
              <a:ln>
                <a:noFill/>
              </a:ln>
              <a:effectLst/>
              <a:uLnTx/>
              <a:uFillTx/>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effectLst/>
              <a:uLnTx/>
              <a:uFillTx/>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effectLst/>
                <a:uLnTx/>
                <a:uFillTx/>
                <a:ea typeface="+mn-ea"/>
                <a:cs typeface="+mn-cs"/>
              </a:rPr>
              <a:t>App with compliance requirements</a:t>
            </a:r>
          </a:p>
        </p:txBody>
      </p:sp>
    </p:spTree>
    <p:extLst>
      <p:ext uri="{BB962C8B-B14F-4D97-AF65-F5344CB8AC3E}">
        <p14:creationId xmlns:p14="http://schemas.microsoft.com/office/powerpoint/2010/main" val="286921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32EAFC-70D1-7005-0BA1-2FC07A6744F9}"/>
              </a:ext>
            </a:extLst>
          </p:cNvPr>
          <p:cNvSpPr/>
          <p:nvPr/>
        </p:nvSpPr>
        <p:spPr>
          <a:xfrm>
            <a:off x="1" y="914402"/>
            <a:ext cx="12192000" cy="524785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E2DF5-CBBD-1B20-7F81-B8FDBF5BCC7D}"/>
              </a:ext>
            </a:extLst>
          </p:cNvPr>
          <p:cNvSpPr>
            <a:spLocks noGrp="1"/>
          </p:cNvSpPr>
          <p:nvPr>
            <p:ph type="title"/>
          </p:nvPr>
        </p:nvSpPr>
        <p:spPr/>
        <p:txBody>
          <a:bodyPr/>
          <a:lstStyle/>
          <a:p>
            <a:r>
              <a:rPr lang="en-US"/>
              <a:t>Internal / Line of business application</a:t>
            </a:r>
          </a:p>
        </p:txBody>
      </p:sp>
      <p:sp>
        <p:nvSpPr>
          <p:cNvPr id="4" name="Slide Number Placeholder 3">
            <a:extLst>
              <a:ext uri="{FF2B5EF4-FFF2-40B4-BE49-F238E27FC236}">
                <a16:creationId xmlns:a16="http://schemas.microsoft.com/office/drawing/2014/main" id="{D19ED55E-8F6F-9075-0AAC-B536025A80A9}"/>
              </a:ext>
            </a:extLst>
          </p:cNvPr>
          <p:cNvSpPr>
            <a:spLocks noGrp="1"/>
          </p:cNvSpPr>
          <p:nvPr>
            <p:ph type="sldNum" idx="10"/>
          </p:nvPr>
        </p:nvSpPr>
        <p:spPr/>
        <p:txBody>
          <a:bodyPr/>
          <a:lstStyle/>
          <a:p>
            <a:fld id="{9FD93BC0-70FF-4796-842A-DF9606D0C9F8}" type="slidenum">
              <a:rPr lang="en-US" smtClean="0">
                <a:solidFill>
                  <a:schemeClr val="tx1"/>
                </a:solidFill>
              </a:rPr>
              <a:t>11</a:t>
            </a:fld>
            <a:endParaRPr lang="en-US">
              <a:solidFill>
                <a:schemeClr val="tx1"/>
              </a:solidFill>
            </a:endParaRPr>
          </a:p>
        </p:txBody>
      </p:sp>
      <p:sp>
        <p:nvSpPr>
          <p:cNvPr id="5" name="Footer Placeholder 4">
            <a:extLst>
              <a:ext uri="{FF2B5EF4-FFF2-40B4-BE49-F238E27FC236}">
                <a16:creationId xmlns:a16="http://schemas.microsoft.com/office/drawing/2014/main" id="{EB182246-794D-7527-E45E-59FAB40D7FD1}"/>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grpSp>
        <p:nvGrpSpPr>
          <p:cNvPr id="9" name="Group 8">
            <a:extLst>
              <a:ext uri="{FF2B5EF4-FFF2-40B4-BE49-F238E27FC236}">
                <a16:creationId xmlns:a16="http://schemas.microsoft.com/office/drawing/2014/main" id="{F6C41657-EB77-CDB7-5A09-6DECBBD2E5C6}"/>
              </a:ext>
            </a:extLst>
          </p:cNvPr>
          <p:cNvGrpSpPr/>
          <p:nvPr/>
        </p:nvGrpSpPr>
        <p:grpSpPr>
          <a:xfrm>
            <a:off x="7031828" y="1147098"/>
            <a:ext cx="4950788" cy="1308847"/>
            <a:chOff x="251064" y="1456757"/>
            <a:chExt cx="4218190" cy="1135179"/>
          </a:xfrm>
        </p:grpSpPr>
        <p:sp>
          <p:nvSpPr>
            <p:cNvPr id="3" name="TextBox 2">
              <a:extLst>
                <a:ext uri="{FF2B5EF4-FFF2-40B4-BE49-F238E27FC236}">
                  <a16:creationId xmlns:a16="http://schemas.microsoft.com/office/drawing/2014/main" id="{8C8CADFF-BEB5-C94C-7454-65079B693559}"/>
                </a:ext>
              </a:extLst>
            </p:cNvPr>
            <p:cNvSpPr txBox="1"/>
            <p:nvPr/>
          </p:nvSpPr>
          <p:spPr>
            <a:xfrm>
              <a:off x="928539" y="1623994"/>
              <a:ext cx="3540715" cy="800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Fast, private connectivity 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Easy to set up Single Sign-on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Scale as needed</a:t>
              </a:r>
            </a:p>
          </p:txBody>
        </p:sp>
        <p:pic>
          <p:nvPicPr>
            <p:cNvPr id="1028" name="Picture 4" descr="Set up email on an Android phone or tablet with Microsoft 365 operated by  21Vianet">
              <a:extLst>
                <a:ext uri="{FF2B5EF4-FFF2-40B4-BE49-F238E27FC236}">
                  <a16:creationId xmlns:a16="http://schemas.microsoft.com/office/drawing/2014/main" id="{807E7F9E-A426-F4C8-E32F-2A95F3552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14" y="1456757"/>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t up email on an Android phone or tablet with Microsoft 365 operated by  21Vianet">
              <a:extLst>
                <a:ext uri="{FF2B5EF4-FFF2-40B4-BE49-F238E27FC236}">
                  <a16:creationId xmlns:a16="http://schemas.microsoft.com/office/drawing/2014/main" id="{73CB03AC-A385-149A-BC9A-7F54E735B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89" y="1733550"/>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t up email on an Android phone or tablet with Microsoft 365 operated by  21Vianet">
              <a:extLst>
                <a:ext uri="{FF2B5EF4-FFF2-40B4-BE49-F238E27FC236}">
                  <a16:creationId xmlns:a16="http://schemas.microsoft.com/office/drawing/2014/main" id="{B21036E8-4AE8-5D28-7AA9-33EBAF6B6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64" y="2000250"/>
              <a:ext cx="1020658" cy="59168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7053BB98-F3E5-F366-7237-5D56B40F1342}"/>
              </a:ext>
            </a:extLst>
          </p:cNvPr>
          <p:cNvPicPr>
            <a:picLocks noChangeAspect="1"/>
          </p:cNvPicPr>
          <p:nvPr/>
        </p:nvPicPr>
        <p:blipFill>
          <a:blip r:embed="rId4"/>
          <a:stretch>
            <a:fillRect/>
          </a:stretch>
        </p:blipFill>
        <p:spPr>
          <a:xfrm>
            <a:off x="728662" y="1008408"/>
            <a:ext cx="10734675" cy="5086350"/>
          </a:xfrm>
          <a:prstGeom prst="rect">
            <a:avLst/>
          </a:prstGeom>
        </p:spPr>
      </p:pic>
    </p:spTree>
    <p:extLst>
      <p:ext uri="{BB962C8B-B14F-4D97-AF65-F5344CB8AC3E}">
        <p14:creationId xmlns:p14="http://schemas.microsoft.com/office/powerpoint/2010/main" val="126873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F88AD9-6D70-A5EF-954C-478AE65FC3EF}"/>
              </a:ext>
            </a:extLst>
          </p:cNvPr>
          <p:cNvSpPr/>
          <p:nvPr/>
        </p:nvSpPr>
        <p:spPr>
          <a:xfrm>
            <a:off x="1" y="914402"/>
            <a:ext cx="12192000" cy="52577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2BC79E-97B0-74B5-CFE2-6C75BBD78246}"/>
              </a:ext>
            </a:extLst>
          </p:cNvPr>
          <p:cNvPicPr>
            <a:picLocks noChangeAspect="1"/>
          </p:cNvPicPr>
          <p:nvPr/>
        </p:nvPicPr>
        <p:blipFill>
          <a:blip r:embed="rId3"/>
          <a:stretch>
            <a:fillRect/>
          </a:stretch>
        </p:blipFill>
        <p:spPr>
          <a:xfrm>
            <a:off x="1036215" y="1031390"/>
            <a:ext cx="10119568" cy="5095669"/>
          </a:xfrm>
          <a:prstGeom prst="rect">
            <a:avLst/>
          </a:prstGeom>
        </p:spPr>
      </p:pic>
      <p:sp>
        <p:nvSpPr>
          <p:cNvPr id="2" name="Title 1">
            <a:extLst>
              <a:ext uri="{FF2B5EF4-FFF2-40B4-BE49-F238E27FC236}">
                <a16:creationId xmlns:a16="http://schemas.microsoft.com/office/drawing/2014/main" id="{ABBE2DF5-CBBD-1B20-7F81-B8FDBF5BCC7D}"/>
              </a:ext>
            </a:extLst>
          </p:cNvPr>
          <p:cNvSpPr>
            <a:spLocks noGrp="1"/>
          </p:cNvSpPr>
          <p:nvPr>
            <p:ph type="title"/>
          </p:nvPr>
        </p:nvSpPr>
        <p:spPr/>
        <p:txBody>
          <a:bodyPr/>
          <a:lstStyle/>
          <a:p>
            <a:r>
              <a:rPr lang="en-US"/>
              <a:t>Public application with on-premises dependencies</a:t>
            </a:r>
          </a:p>
        </p:txBody>
      </p:sp>
      <p:sp>
        <p:nvSpPr>
          <p:cNvPr id="8" name="Slide Number Placeholder 7">
            <a:extLst>
              <a:ext uri="{FF2B5EF4-FFF2-40B4-BE49-F238E27FC236}">
                <a16:creationId xmlns:a16="http://schemas.microsoft.com/office/drawing/2014/main" id="{6156092F-36CB-C39C-E2B9-A8191FC32C71}"/>
              </a:ext>
            </a:extLst>
          </p:cNvPr>
          <p:cNvSpPr>
            <a:spLocks noGrp="1"/>
          </p:cNvSpPr>
          <p:nvPr>
            <p:ph type="sldNum" idx="10"/>
          </p:nvPr>
        </p:nvSpPr>
        <p:spPr/>
        <p:txBody>
          <a:bodyPr/>
          <a:lstStyle/>
          <a:p>
            <a:fld id="{9FD93BC0-70FF-4796-842A-DF9606D0C9F8}" type="slidenum">
              <a:rPr lang="en-US" smtClean="0">
                <a:solidFill>
                  <a:schemeClr val="tx1"/>
                </a:solidFill>
              </a:rPr>
              <a:t>12</a:t>
            </a:fld>
            <a:endParaRPr lang="en-US">
              <a:solidFill>
                <a:schemeClr val="tx1"/>
              </a:solidFill>
            </a:endParaRPr>
          </a:p>
        </p:txBody>
      </p:sp>
      <p:sp>
        <p:nvSpPr>
          <p:cNvPr id="10" name="Footer Placeholder 9">
            <a:extLst>
              <a:ext uri="{FF2B5EF4-FFF2-40B4-BE49-F238E27FC236}">
                <a16:creationId xmlns:a16="http://schemas.microsoft.com/office/drawing/2014/main" id="{C0F19F1A-33F4-9BAC-0FEA-1903D0EFF50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grpSp>
        <p:nvGrpSpPr>
          <p:cNvPr id="3" name="Group 2">
            <a:extLst>
              <a:ext uri="{FF2B5EF4-FFF2-40B4-BE49-F238E27FC236}">
                <a16:creationId xmlns:a16="http://schemas.microsoft.com/office/drawing/2014/main" id="{20EB4BD8-338A-6DB3-4442-E8F1F76393D6}"/>
              </a:ext>
            </a:extLst>
          </p:cNvPr>
          <p:cNvGrpSpPr/>
          <p:nvPr/>
        </p:nvGrpSpPr>
        <p:grpSpPr>
          <a:xfrm>
            <a:off x="6520399" y="1238979"/>
            <a:ext cx="5336401" cy="1135179"/>
            <a:chOff x="251064" y="1456757"/>
            <a:chExt cx="4064262" cy="1135179"/>
          </a:xfrm>
        </p:grpSpPr>
        <p:sp>
          <p:nvSpPr>
            <p:cNvPr id="4" name="TextBox 3">
              <a:extLst>
                <a:ext uri="{FF2B5EF4-FFF2-40B4-BE49-F238E27FC236}">
                  <a16:creationId xmlns:a16="http://schemas.microsoft.com/office/drawing/2014/main" id="{A0BE294F-AE07-15A8-C3C3-F5F8AEB32862}"/>
                </a:ext>
              </a:extLst>
            </p:cNvPr>
            <p:cNvSpPr txBox="1"/>
            <p:nvPr/>
          </p:nvSpPr>
          <p:spPr>
            <a:xfrm>
              <a:off x="857249" y="1591812"/>
              <a:ext cx="34580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Protect from common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Reach back to on-premises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Multiple high availability options</a:t>
              </a:r>
            </a:p>
          </p:txBody>
        </p:sp>
        <p:pic>
          <p:nvPicPr>
            <p:cNvPr id="5" name="Picture 4" descr="Set up email on an Android phone or tablet with Microsoft 365 operated by  21Vianet">
              <a:extLst>
                <a:ext uri="{FF2B5EF4-FFF2-40B4-BE49-F238E27FC236}">
                  <a16:creationId xmlns:a16="http://schemas.microsoft.com/office/drawing/2014/main" id="{BC396223-444A-1508-BFCE-74547D659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14" y="1456757"/>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t up email on an Android phone or tablet with Microsoft 365 operated by  21Vianet">
              <a:extLst>
                <a:ext uri="{FF2B5EF4-FFF2-40B4-BE49-F238E27FC236}">
                  <a16:creationId xmlns:a16="http://schemas.microsoft.com/office/drawing/2014/main" id="{C7FDCD61-218F-AB29-0B0C-E475D0EBF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89" y="1733550"/>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t up email on an Android phone or tablet with Microsoft 365 operated by  21Vianet">
              <a:extLst>
                <a:ext uri="{FF2B5EF4-FFF2-40B4-BE49-F238E27FC236}">
                  <a16:creationId xmlns:a16="http://schemas.microsoft.com/office/drawing/2014/main" id="{FA91F998-1D85-03D7-CE21-E55B62077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64" y="2000250"/>
              <a:ext cx="1020658" cy="5916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tar: 5 Points 12">
            <a:extLst>
              <a:ext uri="{FF2B5EF4-FFF2-40B4-BE49-F238E27FC236}">
                <a16:creationId xmlns:a16="http://schemas.microsoft.com/office/drawing/2014/main" id="{9520726A-9A33-9201-E1DC-4F662C1FEA02}"/>
              </a:ext>
            </a:extLst>
          </p:cNvPr>
          <p:cNvSpPr/>
          <p:nvPr/>
        </p:nvSpPr>
        <p:spPr>
          <a:xfrm>
            <a:off x="3695700" y="3242978"/>
            <a:ext cx="342146" cy="324087"/>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hidden="1">
            <a:extLst>
              <a:ext uri="{FF2B5EF4-FFF2-40B4-BE49-F238E27FC236}">
                <a16:creationId xmlns:a16="http://schemas.microsoft.com/office/drawing/2014/main" id="{E7B83DAD-02E8-3E76-6E2E-AEE773BFF5FA}"/>
              </a:ext>
            </a:extLst>
          </p:cNvPr>
          <p:cNvPicPr>
            <a:picLocks noGrp="1" noRot="1" noChangeAspect="1" noMove="1" noResize="1" noEditPoints="1" noAdjustHandles="1" noChangeArrowheads="1" noChangeShapeType="1" noCrop="1"/>
          </p:cNvPicPr>
          <p:nvPr/>
        </p:nvPicPr>
        <p:blipFill>
          <a:blip r:embed="rId5"/>
          <a:stretch>
            <a:fillRect/>
          </a:stretch>
        </p:blipFill>
        <p:spPr>
          <a:xfrm>
            <a:off x="728662" y="1054790"/>
            <a:ext cx="10734675" cy="5086350"/>
          </a:xfrm>
          <a:prstGeom prst="rect">
            <a:avLst/>
          </a:prstGeom>
        </p:spPr>
      </p:pic>
    </p:spTree>
    <p:extLst>
      <p:ext uri="{BB962C8B-B14F-4D97-AF65-F5344CB8AC3E}">
        <p14:creationId xmlns:p14="http://schemas.microsoft.com/office/powerpoint/2010/main" val="389962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4B04E6-6FFD-6338-F5E7-519D7B081EAE}"/>
              </a:ext>
            </a:extLst>
          </p:cNvPr>
          <p:cNvSpPr/>
          <p:nvPr/>
        </p:nvSpPr>
        <p:spPr>
          <a:xfrm>
            <a:off x="1" y="914402"/>
            <a:ext cx="12192000" cy="524785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E2DF5-CBBD-1B20-7F81-B8FDBF5BCC7D}"/>
              </a:ext>
            </a:extLst>
          </p:cNvPr>
          <p:cNvSpPr>
            <a:spLocks noGrp="1"/>
          </p:cNvSpPr>
          <p:nvPr>
            <p:ph type="title"/>
          </p:nvPr>
        </p:nvSpPr>
        <p:spPr/>
        <p:txBody>
          <a:bodyPr/>
          <a:lstStyle/>
          <a:p>
            <a:r>
              <a:rPr lang="en-US"/>
              <a:t>High availability options</a:t>
            </a:r>
          </a:p>
        </p:txBody>
      </p:sp>
      <p:sp>
        <p:nvSpPr>
          <p:cNvPr id="3" name="Slide Number Placeholder 2">
            <a:extLst>
              <a:ext uri="{FF2B5EF4-FFF2-40B4-BE49-F238E27FC236}">
                <a16:creationId xmlns:a16="http://schemas.microsoft.com/office/drawing/2014/main" id="{5CC4A3FC-9CE3-68EB-41C4-B89C7F3E52E1}"/>
              </a:ext>
            </a:extLst>
          </p:cNvPr>
          <p:cNvSpPr>
            <a:spLocks noGrp="1"/>
          </p:cNvSpPr>
          <p:nvPr>
            <p:ph type="sldNum" idx="10"/>
          </p:nvPr>
        </p:nvSpPr>
        <p:spPr/>
        <p:txBody>
          <a:bodyPr/>
          <a:lstStyle/>
          <a:p>
            <a:fld id="{9FD93BC0-70FF-4796-842A-DF9606D0C9F8}" type="slidenum">
              <a:rPr lang="en-US" smtClean="0">
                <a:solidFill>
                  <a:schemeClr val="tx1"/>
                </a:solidFill>
              </a:rPr>
              <a:t>13</a:t>
            </a:fld>
            <a:endParaRPr lang="en-US">
              <a:solidFill>
                <a:schemeClr val="tx1"/>
              </a:solidFill>
            </a:endParaRPr>
          </a:p>
        </p:txBody>
      </p:sp>
      <p:sp>
        <p:nvSpPr>
          <p:cNvPr id="5" name="Footer Placeholder 4">
            <a:extLst>
              <a:ext uri="{FF2B5EF4-FFF2-40B4-BE49-F238E27FC236}">
                <a16:creationId xmlns:a16="http://schemas.microsoft.com/office/drawing/2014/main" id="{8AD8F4AC-9849-2418-8358-C95CE9230364}"/>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pic>
        <p:nvPicPr>
          <p:cNvPr id="4" name="Picture 3">
            <a:extLst>
              <a:ext uri="{FF2B5EF4-FFF2-40B4-BE49-F238E27FC236}">
                <a16:creationId xmlns:a16="http://schemas.microsoft.com/office/drawing/2014/main" id="{EDE6E9BC-EBD4-A462-03CB-7FAD2C3E3213}"/>
              </a:ext>
            </a:extLst>
          </p:cNvPr>
          <p:cNvPicPr>
            <a:picLocks noChangeAspect="1"/>
          </p:cNvPicPr>
          <p:nvPr/>
        </p:nvPicPr>
        <p:blipFill>
          <a:blip r:embed="rId3"/>
          <a:stretch>
            <a:fillRect/>
          </a:stretch>
        </p:blipFill>
        <p:spPr>
          <a:xfrm>
            <a:off x="609600" y="1600200"/>
            <a:ext cx="10972801" cy="4006922"/>
          </a:xfrm>
          <a:prstGeom prst="rect">
            <a:avLst/>
          </a:prstGeom>
        </p:spPr>
      </p:pic>
    </p:spTree>
    <p:extLst>
      <p:ext uri="{BB962C8B-B14F-4D97-AF65-F5344CB8AC3E}">
        <p14:creationId xmlns:p14="http://schemas.microsoft.com/office/powerpoint/2010/main" val="188706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a:extLst>
              <a:ext uri="{FF2B5EF4-FFF2-40B4-BE49-F238E27FC236}">
                <a16:creationId xmlns:a16="http://schemas.microsoft.com/office/drawing/2014/main" id="{C8FFA398-4BED-2CE6-EC02-AA1B75291FA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2450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EC7BBE-3DD0-5D9A-D391-9449E530D988}"/>
              </a:ext>
            </a:extLst>
          </p:cNvPr>
          <p:cNvPicPr>
            <a:picLocks noChangeAspect="1"/>
          </p:cNvPicPr>
          <p:nvPr/>
        </p:nvPicPr>
        <p:blipFill>
          <a:blip r:embed="rId3"/>
          <a:stretch>
            <a:fillRect/>
          </a:stretch>
        </p:blipFill>
        <p:spPr>
          <a:xfrm>
            <a:off x="583941" y="813734"/>
            <a:ext cx="10744200" cy="5419725"/>
          </a:xfrm>
          <a:prstGeom prst="rect">
            <a:avLst/>
          </a:prstGeom>
        </p:spPr>
      </p:pic>
      <p:sp>
        <p:nvSpPr>
          <p:cNvPr id="2" name="Title 1">
            <a:extLst>
              <a:ext uri="{FF2B5EF4-FFF2-40B4-BE49-F238E27FC236}">
                <a16:creationId xmlns:a16="http://schemas.microsoft.com/office/drawing/2014/main" id="{ABBE2DF5-CBBD-1B20-7F81-B8FDBF5BCC7D}"/>
              </a:ext>
            </a:extLst>
          </p:cNvPr>
          <p:cNvSpPr>
            <a:spLocks noGrp="1"/>
          </p:cNvSpPr>
          <p:nvPr>
            <p:ph type="title" idx="4294967295"/>
          </p:nvPr>
        </p:nvSpPr>
        <p:spPr>
          <a:xfrm>
            <a:off x="266700" y="174625"/>
            <a:ext cx="11925300" cy="1325563"/>
          </a:xfrm>
        </p:spPr>
        <p:txBody>
          <a:bodyPr/>
          <a:lstStyle/>
          <a:p>
            <a:r>
              <a:rPr lang="en-US">
                <a:solidFill>
                  <a:schemeClr val="bg1"/>
                </a:solidFill>
              </a:rPr>
              <a:t>Regulatory Compliance (ex. PCI-DSS)</a:t>
            </a:r>
          </a:p>
        </p:txBody>
      </p:sp>
      <p:grpSp>
        <p:nvGrpSpPr>
          <p:cNvPr id="3" name="Group 2">
            <a:extLst>
              <a:ext uri="{FF2B5EF4-FFF2-40B4-BE49-F238E27FC236}">
                <a16:creationId xmlns:a16="http://schemas.microsoft.com/office/drawing/2014/main" id="{248F78F6-E9B4-D2C4-974D-1B0B909968AF}"/>
              </a:ext>
            </a:extLst>
          </p:cNvPr>
          <p:cNvGrpSpPr/>
          <p:nvPr/>
        </p:nvGrpSpPr>
        <p:grpSpPr>
          <a:xfrm>
            <a:off x="7556615" y="829128"/>
            <a:ext cx="4635384" cy="1135179"/>
            <a:chOff x="251064" y="1456757"/>
            <a:chExt cx="3530360" cy="1135179"/>
          </a:xfrm>
        </p:grpSpPr>
        <p:sp>
          <p:nvSpPr>
            <p:cNvPr id="5" name="TextBox 4">
              <a:extLst>
                <a:ext uri="{FF2B5EF4-FFF2-40B4-BE49-F238E27FC236}">
                  <a16:creationId xmlns:a16="http://schemas.microsoft.com/office/drawing/2014/main" id="{69FB3C6F-0A56-5ADB-6545-632C21CDAA69}"/>
                </a:ext>
              </a:extLst>
            </p:cNvPr>
            <p:cNvSpPr txBox="1"/>
            <p:nvPr/>
          </p:nvSpPr>
          <p:spPr>
            <a:xfrm>
              <a:off x="857249" y="1591812"/>
              <a:ext cx="29241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Access Control / Least privilege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Encrypt storage and network traffic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Control, log, inspect connections</a:t>
              </a:r>
            </a:p>
          </p:txBody>
        </p:sp>
        <p:pic>
          <p:nvPicPr>
            <p:cNvPr id="6" name="Picture 5" descr="Set up email on an Android phone or tablet with Microsoft 365 operated by  21Vianet">
              <a:extLst>
                <a:ext uri="{FF2B5EF4-FFF2-40B4-BE49-F238E27FC236}">
                  <a16:creationId xmlns:a16="http://schemas.microsoft.com/office/drawing/2014/main" id="{499EEF94-7801-3C58-D852-0572D4100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14" y="1456757"/>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t up email on an Android phone or tablet with Microsoft 365 operated by  21Vianet">
              <a:extLst>
                <a:ext uri="{FF2B5EF4-FFF2-40B4-BE49-F238E27FC236}">
                  <a16:creationId xmlns:a16="http://schemas.microsoft.com/office/drawing/2014/main" id="{B36E1204-BCD3-600C-AF74-B8B1CDA32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89" y="1733550"/>
              <a:ext cx="1020658" cy="591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t up email on an Android phone or tablet with Microsoft 365 operated by  21Vianet">
              <a:extLst>
                <a:ext uri="{FF2B5EF4-FFF2-40B4-BE49-F238E27FC236}">
                  <a16:creationId xmlns:a16="http://schemas.microsoft.com/office/drawing/2014/main" id="{2108249F-A1BE-0381-A528-1EFE5E852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64" y="2000250"/>
              <a:ext cx="1020658" cy="59168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tar: 5 Points 8">
            <a:extLst>
              <a:ext uri="{FF2B5EF4-FFF2-40B4-BE49-F238E27FC236}">
                <a16:creationId xmlns:a16="http://schemas.microsoft.com/office/drawing/2014/main" id="{D40D87DE-2CE9-B363-7778-125FA29FD5E7}"/>
              </a:ext>
            </a:extLst>
          </p:cNvPr>
          <p:cNvSpPr/>
          <p:nvPr/>
        </p:nvSpPr>
        <p:spPr>
          <a:xfrm>
            <a:off x="3659486" y="2620881"/>
            <a:ext cx="351199" cy="33337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FEB82BC-9E28-344B-64BB-EBBB241644D6}"/>
              </a:ext>
            </a:extLst>
          </p:cNvPr>
          <p:cNvSpPr txBox="1"/>
          <p:nvPr/>
        </p:nvSpPr>
        <p:spPr>
          <a:xfrm>
            <a:off x="9967911" y="2870199"/>
            <a:ext cx="126188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HTTPS everywhere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Mutual TLS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Storage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Database encryption</a:t>
            </a:r>
          </a:p>
        </p:txBody>
      </p:sp>
      <p:pic>
        <p:nvPicPr>
          <p:cNvPr id="16" name="Picture 15">
            <a:extLst>
              <a:ext uri="{FF2B5EF4-FFF2-40B4-BE49-F238E27FC236}">
                <a16:creationId xmlns:a16="http://schemas.microsoft.com/office/drawing/2014/main" id="{446F5491-983A-507F-0D16-84764975D1B0}"/>
              </a:ext>
            </a:extLst>
          </p:cNvPr>
          <p:cNvPicPr>
            <a:picLocks noChangeAspect="1"/>
          </p:cNvPicPr>
          <p:nvPr/>
        </p:nvPicPr>
        <p:blipFill>
          <a:blip r:embed="rId5"/>
          <a:stretch>
            <a:fillRect/>
          </a:stretch>
        </p:blipFill>
        <p:spPr>
          <a:xfrm>
            <a:off x="9736215" y="2912347"/>
            <a:ext cx="266700" cy="333375"/>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F543279D-EA29-074B-0906-BC76BD11F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4DD3A096-7209-609A-EA2C-43E296CB28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0973"/>
            <a:ext cx="12191999" cy="6858000"/>
          </a:xfrm>
          <a:prstGeom prst="rect">
            <a:avLst/>
          </a:prstGeom>
        </p:spPr>
      </p:pic>
      <p:pic>
        <p:nvPicPr>
          <p:cNvPr id="17" name="Gradient-colored box">
            <a:extLst>
              <a:ext uri="{FF2B5EF4-FFF2-40B4-BE49-F238E27FC236}">
                <a16:creationId xmlns:a16="http://schemas.microsoft.com/office/drawing/2014/main" id="{EFF2A89E-44B9-13E8-8E08-3731FD4BFA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 y="6766562"/>
            <a:ext cx="12188825" cy="95225"/>
          </a:xfrm>
          <a:prstGeom prst="rect">
            <a:avLst/>
          </a:prstGeom>
        </p:spPr>
      </p:pic>
      <p:sp>
        <p:nvSpPr>
          <p:cNvPr id="4" name="Slide Number Placeholder 3">
            <a:extLst>
              <a:ext uri="{FF2B5EF4-FFF2-40B4-BE49-F238E27FC236}">
                <a16:creationId xmlns:a16="http://schemas.microsoft.com/office/drawing/2014/main" id="{979B2D0C-F521-94C1-78AF-FE225E6BA86D}"/>
              </a:ext>
            </a:extLst>
          </p:cNvPr>
          <p:cNvSpPr>
            <a:spLocks noGrp="1" noRot="1" noMove="1" noResize="1" noEditPoints="1" noAdjustHandles="1" noChangeArrowheads="1" noChangeShapeType="1"/>
          </p:cNvSpPr>
          <p:nvPr>
            <p:ph type="sldNum" idx="10"/>
          </p:nvPr>
        </p:nvSpPr>
        <p:spPr/>
        <p:txBody>
          <a:bodyPr/>
          <a:lstStyle/>
          <a:p>
            <a:fld id="{9FD93BC0-70FF-4796-842A-DF9606D0C9F8}" type="slidenum">
              <a:rPr lang="en-US" smtClean="0">
                <a:solidFill>
                  <a:schemeClr val="bg1"/>
                </a:solidFill>
              </a:rPr>
              <a:t>15</a:t>
            </a:fld>
            <a:endParaRPr lang="en-US">
              <a:solidFill>
                <a:schemeClr val="bg1"/>
              </a:solidFill>
            </a:endParaRPr>
          </a:p>
        </p:txBody>
      </p:sp>
      <p:sp>
        <p:nvSpPr>
          <p:cNvPr id="13" name="Footer Placeholder 12">
            <a:extLst>
              <a:ext uri="{FF2B5EF4-FFF2-40B4-BE49-F238E27FC236}">
                <a16:creationId xmlns:a16="http://schemas.microsoft.com/office/drawing/2014/main" id="{B04BF80D-765B-5E56-C41B-58EA697EDE02}"/>
              </a:ext>
            </a:extLst>
          </p:cNvPr>
          <p:cNvSpPr>
            <a:spLocks noGrp="1" noRot="1" noMove="1" noResize="1" noEditPoints="1" noAdjustHandles="1" noChangeArrowheads="1" noChangeShapeType="1"/>
          </p:cNvSpPr>
          <p:nvPr>
            <p:ph type="ftr" sz="quarter" idx="11"/>
          </p:nvPr>
        </p:nvSpPr>
        <p:spPr/>
        <p:txBody>
          <a:bodyPr/>
          <a:lstStyle/>
          <a:p>
            <a:r>
              <a:rPr lang="en-US">
                <a:solidFill>
                  <a:schemeClr val="bg1"/>
                </a:solidFill>
              </a:rPr>
              <a:t>©2022 VMware, Inc. and Microsoft Corporation. All rights reserved.</a:t>
            </a:r>
          </a:p>
        </p:txBody>
      </p:sp>
    </p:spTree>
    <p:extLst>
      <p:ext uri="{BB962C8B-B14F-4D97-AF65-F5344CB8AC3E}">
        <p14:creationId xmlns:p14="http://schemas.microsoft.com/office/powerpoint/2010/main" val="78044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E173-C500-DB6A-F4BB-4B6C5D410A12}"/>
              </a:ext>
            </a:extLst>
          </p:cNvPr>
          <p:cNvSpPr>
            <a:spLocks noGrp="1"/>
          </p:cNvSpPr>
          <p:nvPr>
            <p:ph type="title"/>
          </p:nvPr>
        </p:nvSpPr>
        <p:spPr/>
        <p:txBody>
          <a:bodyPr/>
          <a:lstStyle/>
          <a:p>
            <a:r>
              <a:rPr lang="en-US"/>
              <a:t>Price reduction. Azure Spring Apps does more, costs less! </a:t>
            </a:r>
          </a:p>
        </p:txBody>
      </p:sp>
      <p:graphicFrame>
        <p:nvGraphicFramePr>
          <p:cNvPr id="4" name="Table 4">
            <a:extLst>
              <a:ext uri="{FF2B5EF4-FFF2-40B4-BE49-F238E27FC236}">
                <a16:creationId xmlns:a16="http://schemas.microsoft.com/office/drawing/2014/main" id="{193C6613-F6FF-8EB1-5704-DD930066D4F1}"/>
              </a:ext>
            </a:extLst>
          </p:cNvPr>
          <p:cNvGraphicFramePr>
            <a:graphicFrameLocks noGrp="1"/>
          </p:cNvGraphicFramePr>
          <p:nvPr/>
        </p:nvGraphicFramePr>
        <p:xfrm>
          <a:off x="611028" y="1353257"/>
          <a:ext cx="10972960" cy="3700877"/>
        </p:xfrm>
        <a:graphic>
          <a:graphicData uri="http://schemas.openxmlformats.org/drawingml/2006/table">
            <a:tbl>
              <a:tblPr firstRow="1" bandRow="1">
                <a:tableStyleId>{9DCAF9ED-07DC-4A11-8D7F-57B35C25682E}</a:tableStyleId>
              </a:tblPr>
              <a:tblGrid>
                <a:gridCol w="2743240">
                  <a:extLst>
                    <a:ext uri="{9D8B030D-6E8A-4147-A177-3AD203B41FA5}">
                      <a16:colId xmlns:a16="http://schemas.microsoft.com/office/drawing/2014/main" val="1214229499"/>
                    </a:ext>
                  </a:extLst>
                </a:gridCol>
                <a:gridCol w="2743240">
                  <a:extLst>
                    <a:ext uri="{9D8B030D-6E8A-4147-A177-3AD203B41FA5}">
                      <a16:colId xmlns:a16="http://schemas.microsoft.com/office/drawing/2014/main" val="889295861"/>
                    </a:ext>
                  </a:extLst>
                </a:gridCol>
                <a:gridCol w="2743240">
                  <a:extLst>
                    <a:ext uri="{9D8B030D-6E8A-4147-A177-3AD203B41FA5}">
                      <a16:colId xmlns:a16="http://schemas.microsoft.com/office/drawing/2014/main" val="2592991665"/>
                    </a:ext>
                  </a:extLst>
                </a:gridCol>
                <a:gridCol w="2743240">
                  <a:extLst>
                    <a:ext uri="{9D8B030D-6E8A-4147-A177-3AD203B41FA5}">
                      <a16:colId xmlns:a16="http://schemas.microsoft.com/office/drawing/2014/main" val="3597850598"/>
                    </a:ext>
                  </a:extLst>
                </a:gridCol>
              </a:tblGrid>
              <a:tr h="497094">
                <a:tc>
                  <a:txBody>
                    <a:bodyPr/>
                    <a:lstStyle/>
                    <a:p>
                      <a:pPr algn="ctr"/>
                      <a:r>
                        <a:rPr lang="en-US"/>
                        <a:t>TIER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a:gsLst>
                        <a:gs pos="100000">
                          <a:schemeClr val="tx1"/>
                        </a:gs>
                        <a:gs pos="0">
                          <a:schemeClr val="bg2"/>
                        </a:gs>
                      </a:gsLst>
                      <a:lin ang="0" scaled="1"/>
                    </a:gradFill>
                  </a:tcPr>
                </a:tc>
                <a:tc>
                  <a:txBody>
                    <a:bodyPr/>
                    <a:lstStyle/>
                    <a:p>
                      <a:pPr algn="ctr"/>
                      <a:r>
                        <a:rPr lang="en-US"/>
                        <a:t>BASIC</a:t>
                      </a:r>
                    </a:p>
                  </a:txBody>
                  <a:tcPr anchor="ctr">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gradFill>
                      <a:gsLst>
                        <a:gs pos="0">
                          <a:schemeClr val="accent2"/>
                        </a:gs>
                        <a:gs pos="100000">
                          <a:schemeClr val="accent1"/>
                        </a:gs>
                      </a:gsLst>
                      <a:lin ang="0" scaled="1"/>
                    </a:gradFill>
                  </a:tcPr>
                </a:tc>
                <a:tc>
                  <a:txBody>
                    <a:bodyPr/>
                    <a:lstStyle/>
                    <a:p>
                      <a:pPr algn="ctr"/>
                      <a:r>
                        <a:rPr lang="en-US"/>
                        <a:t>STANDARD</a:t>
                      </a:r>
                    </a:p>
                  </a:txBody>
                  <a:tcPr anchor="ctr">
                    <a:lnL w="12700" cap="flat" cmpd="sng" algn="ctr">
                      <a:solidFill>
                        <a:schemeClr val="accent2"/>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gradFill>
                      <a:gsLst>
                        <a:gs pos="0">
                          <a:schemeClr val="accent5">
                            <a:lumMod val="50000"/>
                          </a:schemeClr>
                        </a:gs>
                        <a:gs pos="100000">
                          <a:schemeClr val="accent5"/>
                        </a:gs>
                      </a:gsLst>
                      <a:lin ang="0" scaled="1"/>
                    </a:gradFill>
                  </a:tcPr>
                </a:tc>
                <a:tc>
                  <a:txBody>
                    <a:bodyPr/>
                    <a:lstStyle/>
                    <a:p>
                      <a:pPr algn="ctr"/>
                      <a:r>
                        <a:rPr lang="en-US"/>
                        <a:t>ENTERPRISE</a:t>
                      </a:r>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gradFill>
                      <a:gsLst>
                        <a:gs pos="0">
                          <a:schemeClr val="accent6">
                            <a:lumMod val="75000"/>
                          </a:schemeClr>
                        </a:gs>
                        <a:gs pos="100000">
                          <a:schemeClr val="accent4"/>
                        </a:gs>
                      </a:gsLst>
                      <a:lin ang="0" scaled="1"/>
                    </a:gradFill>
                  </a:tcPr>
                </a:tc>
                <a:extLst>
                  <a:ext uri="{0D108BD9-81ED-4DB2-BD59-A6C34878D82A}">
                    <a16:rowId xmlns:a16="http://schemas.microsoft.com/office/drawing/2014/main" val="2996127608"/>
                  </a:ext>
                </a:extLst>
              </a:tr>
              <a:tr h="484172">
                <a:tc>
                  <a:txBody>
                    <a:bodyPr/>
                    <a:lstStyle/>
                    <a:p>
                      <a:r>
                        <a:rPr lang="en-US" sz="1400" b="1">
                          <a:solidFill>
                            <a:schemeClr val="bg2"/>
                          </a:solidFill>
                        </a:rPr>
                        <a:t>New Base Unit</a:t>
                      </a:r>
                    </a:p>
                  </a:txBody>
                  <a:tcPr anchor="ctr">
                    <a:lnL w="12700" cmpd="sng">
                      <a:noFill/>
                    </a:lnL>
                    <a:lnR>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gradFill flip="none" rotWithShape="1">
                      <a:gsLst>
                        <a:gs pos="0">
                          <a:schemeClr val="tx1">
                            <a:lumMod val="20000"/>
                            <a:lumOff val="80000"/>
                          </a:schemeClr>
                        </a:gs>
                        <a:gs pos="100000">
                          <a:schemeClr val="tx2"/>
                        </a:gs>
                      </a:gsLst>
                      <a:lin ang="0" scaled="1"/>
                      <a:tileRect/>
                    </a:gradFill>
                  </a:tcPr>
                </a:tc>
                <a:tc>
                  <a:txBody>
                    <a:bodyPr/>
                    <a:lstStyle/>
                    <a:p>
                      <a:pPr algn="ctr"/>
                      <a:r>
                        <a:rPr lang="en-US" sz="1400">
                          <a:solidFill>
                            <a:schemeClr val="bg2"/>
                          </a:solidFill>
                        </a:rPr>
                        <a:t>2 vCPU, 4 GB</a:t>
                      </a:r>
                    </a:p>
                  </a:txBody>
                  <a:tcPr anchor="ctr">
                    <a:lnL>
                      <a:noFill/>
                    </a:lnL>
                    <a:lnR>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gradFill flip="none" rotWithShape="1">
                      <a:gsLst>
                        <a:gs pos="0">
                          <a:schemeClr val="tx1">
                            <a:lumMod val="20000"/>
                            <a:lumOff val="80000"/>
                          </a:schemeClr>
                        </a:gs>
                        <a:gs pos="100000">
                          <a:schemeClr val="tx2"/>
                        </a:gs>
                      </a:gsLst>
                      <a:lin ang="0" scaled="1"/>
                      <a:tileRect/>
                    </a:gradFill>
                  </a:tcPr>
                </a:tc>
                <a:tc>
                  <a:txBody>
                    <a:bodyPr/>
                    <a:lstStyle/>
                    <a:p>
                      <a:pPr algn="ctr"/>
                      <a:r>
                        <a:rPr lang="en-US" sz="1400">
                          <a:solidFill>
                            <a:schemeClr val="bg2"/>
                          </a:solidFill>
                        </a:rPr>
                        <a:t>6 vCPU, 12 GB</a:t>
                      </a:r>
                    </a:p>
                  </a:txBody>
                  <a:tcPr anchor="ctr">
                    <a:lnL>
                      <a:noFill/>
                    </a:lnL>
                    <a:lnR>
                      <a:noFill/>
                    </a:lnR>
                    <a:lnT w="12700" cap="flat" cmpd="sng" algn="ctr">
                      <a:solidFill>
                        <a:schemeClr val="accent5">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gradFill flip="none" rotWithShape="1">
                      <a:gsLst>
                        <a:gs pos="0">
                          <a:schemeClr val="tx1">
                            <a:lumMod val="20000"/>
                            <a:lumOff val="80000"/>
                          </a:schemeClr>
                        </a:gs>
                        <a:gs pos="100000">
                          <a:schemeClr val="tx2"/>
                        </a:gs>
                      </a:gsLst>
                      <a:lin ang="0" scaled="1"/>
                      <a:tileRect/>
                    </a:gradFill>
                  </a:tcPr>
                </a:tc>
                <a:tc>
                  <a:txBody>
                    <a:bodyPr/>
                    <a:lstStyle/>
                    <a:p>
                      <a:pPr algn="ctr"/>
                      <a:r>
                        <a:rPr lang="en-US" sz="1400">
                          <a:solidFill>
                            <a:schemeClr val="bg2"/>
                          </a:solidFill>
                        </a:rPr>
                        <a:t>6 vCPU, 12 GB</a:t>
                      </a:r>
                    </a:p>
                  </a:txBody>
                  <a:tcPr anchor="ctr">
                    <a:lnL>
                      <a:noFill/>
                    </a:lnL>
                    <a:lnR w="12700" cmpd="sng">
                      <a:noFill/>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gradFill flip="none" rotWithShape="1">
                      <a:gsLst>
                        <a:gs pos="0">
                          <a:schemeClr val="tx1">
                            <a:lumMod val="20000"/>
                            <a:lumOff val="80000"/>
                          </a:schemeClr>
                        </a:gs>
                        <a:gs pos="100000">
                          <a:schemeClr val="tx2"/>
                        </a:gs>
                      </a:gsLst>
                      <a:lin ang="0" scaled="1"/>
                      <a:tileRect/>
                    </a:gradFill>
                  </a:tcPr>
                </a:tc>
                <a:extLst>
                  <a:ext uri="{0D108BD9-81ED-4DB2-BD59-A6C34878D82A}">
                    <a16:rowId xmlns:a16="http://schemas.microsoft.com/office/drawing/2014/main" val="3326542486"/>
                  </a:ext>
                </a:extLst>
              </a:tr>
              <a:tr h="484172">
                <a:tc>
                  <a:txBody>
                    <a:bodyPr/>
                    <a:lstStyle/>
                    <a:p>
                      <a:r>
                        <a:rPr lang="en-US" sz="1400" b="1">
                          <a:solidFill>
                            <a:schemeClr val="bg2"/>
                          </a:solidFill>
                        </a:rPr>
                        <a:t>New Base Price</a:t>
                      </a:r>
                    </a:p>
                  </a:txBody>
                  <a:tcPr anchor="ctr">
                    <a:lnL w="12700" cmpd="sng">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b="1">
                          <a:solidFill>
                            <a:schemeClr val="bg2"/>
                          </a:solidFill>
                        </a:rPr>
                        <a:t>No Changes</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b="1">
                          <a:solidFill>
                            <a:schemeClr val="bg2"/>
                          </a:solidFill>
                        </a:rPr>
                        <a:t>70% of current price</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b="1">
                          <a:solidFill>
                            <a:schemeClr val="bg2"/>
                          </a:solidFill>
                        </a:rPr>
                        <a:t>35% of current price</a:t>
                      </a:r>
                    </a:p>
                  </a:txBody>
                  <a:tcPr anchor="ctr">
                    <a:lnL>
                      <a:noFill/>
                    </a:lnL>
                    <a:lnR w="12700" cmpd="sng">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extLst>
                  <a:ext uri="{0D108BD9-81ED-4DB2-BD59-A6C34878D82A}">
                    <a16:rowId xmlns:a16="http://schemas.microsoft.com/office/drawing/2014/main" val="1427020014"/>
                  </a:ext>
                </a:extLst>
              </a:tr>
              <a:tr h="484172">
                <a:tc>
                  <a:txBody>
                    <a:bodyPr/>
                    <a:lstStyle/>
                    <a:p>
                      <a:r>
                        <a:rPr lang="en-US" sz="1400" b="1">
                          <a:solidFill>
                            <a:schemeClr val="bg2"/>
                          </a:solidFill>
                        </a:rPr>
                        <a:t>New Overage vCPU Price</a:t>
                      </a:r>
                    </a:p>
                  </a:txBody>
                  <a:tcPr anchor="ctr">
                    <a:lnL w="12700" cmpd="sng">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79% of current price</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79% of current price</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79% of current price</a:t>
                      </a:r>
                    </a:p>
                  </a:txBody>
                  <a:tcPr anchor="ctr">
                    <a:lnL>
                      <a:noFill/>
                    </a:lnL>
                    <a:lnR w="12700" cmpd="sng">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extLst>
                  <a:ext uri="{0D108BD9-81ED-4DB2-BD59-A6C34878D82A}">
                    <a16:rowId xmlns:a16="http://schemas.microsoft.com/office/drawing/2014/main" val="2119708762"/>
                  </a:ext>
                </a:extLst>
              </a:tr>
              <a:tr h="484172">
                <a:tc>
                  <a:txBody>
                    <a:bodyPr/>
                    <a:lstStyle/>
                    <a:p>
                      <a:r>
                        <a:rPr lang="en-US" sz="1400" b="1">
                          <a:solidFill>
                            <a:schemeClr val="bg2"/>
                          </a:solidFill>
                        </a:rPr>
                        <a:t>New Overage Memory Price</a:t>
                      </a:r>
                    </a:p>
                  </a:txBody>
                  <a:tcPr anchor="ctr">
                    <a:lnL w="12700" cmpd="sng">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85% of current price</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85% of current price</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85% of current price</a:t>
                      </a:r>
                    </a:p>
                  </a:txBody>
                  <a:tcPr anchor="ctr">
                    <a:lnL>
                      <a:noFill/>
                    </a:lnL>
                    <a:lnR w="12700" cmpd="sng">
                      <a:noFill/>
                    </a:lnR>
                    <a:lnT w="12700" cmpd="sng">
                      <a:noFill/>
                    </a:lnT>
                    <a:lnB w="12700" cmpd="sng">
                      <a:noFill/>
                    </a:lnB>
                    <a:lnTlToBr w="12700" cmpd="sng">
                      <a:noFill/>
                      <a:prstDash val="solid"/>
                    </a:lnTlToBr>
                    <a:lnBlToTr w="12700" cmpd="sng">
                      <a:noFill/>
                      <a:prstDash val="solid"/>
                    </a:lnBlToTr>
                    <a:gradFill>
                      <a:gsLst>
                        <a:gs pos="0">
                          <a:schemeClr val="tx2"/>
                        </a:gs>
                        <a:gs pos="100000">
                          <a:schemeClr val="bg1"/>
                        </a:gs>
                      </a:gsLst>
                      <a:lin ang="0" scaled="1"/>
                    </a:gradFill>
                  </a:tcPr>
                </a:tc>
                <a:extLst>
                  <a:ext uri="{0D108BD9-81ED-4DB2-BD59-A6C34878D82A}">
                    <a16:rowId xmlns:a16="http://schemas.microsoft.com/office/drawing/2014/main" val="3967286903"/>
                  </a:ext>
                </a:extLst>
              </a:tr>
              <a:tr h="484172">
                <a:tc>
                  <a:txBody>
                    <a:bodyPr/>
                    <a:lstStyle/>
                    <a:p>
                      <a:r>
                        <a:rPr lang="en-US" sz="1400" b="1">
                          <a:solidFill>
                            <a:schemeClr val="bg2"/>
                          </a:solidFill>
                        </a:rPr>
                        <a:t>VMware Tanzu Component License</a:t>
                      </a:r>
                    </a:p>
                  </a:txBody>
                  <a:tcPr anchor="ctr">
                    <a:lnL w="12700" cmpd="sng">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a:t>
                      </a:r>
                    </a:p>
                  </a:txBody>
                  <a:tcPr anchor="ctr">
                    <a:lnL>
                      <a:noFill/>
                    </a:lnL>
                    <a:lnR>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tc>
                  <a:txBody>
                    <a:bodyPr/>
                    <a:lstStyle/>
                    <a:p>
                      <a:pPr algn="ctr"/>
                      <a:r>
                        <a:rPr lang="en-US" sz="1400">
                          <a:solidFill>
                            <a:schemeClr val="bg2"/>
                          </a:solidFill>
                        </a:rPr>
                        <a:t>No changes</a:t>
                      </a:r>
                    </a:p>
                  </a:txBody>
                  <a:tcPr anchor="ctr">
                    <a:lnL>
                      <a:noFill/>
                    </a:lnL>
                    <a:lnR w="12700" cmpd="sng">
                      <a:noFill/>
                    </a:lnR>
                    <a:lnT w="12700" cmpd="sng">
                      <a:noFill/>
                    </a:lnT>
                    <a:lnB w="12700" cmpd="sng">
                      <a:noFill/>
                    </a:lnB>
                    <a:lnTlToBr w="12700" cmpd="sng">
                      <a:noFill/>
                      <a:prstDash val="solid"/>
                    </a:lnTlToBr>
                    <a:lnBlToTr w="12700" cmpd="sng">
                      <a:noFill/>
                      <a:prstDash val="solid"/>
                    </a:lnBlToTr>
                    <a:gradFill>
                      <a:gsLst>
                        <a:gs pos="0">
                          <a:schemeClr val="tx1">
                            <a:lumMod val="20000"/>
                            <a:lumOff val="80000"/>
                          </a:schemeClr>
                        </a:gs>
                        <a:gs pos="100000">
                          <a:schemeClr val="tx2"/>
                        </a:gs>
                      </a:gsLst>
                      <a:lin ang="0" scaled="1"/>
                    </a:gradFill>
                  </a:tcPr>
                </a:tc>
                <a:extLst>
                  <a:ext uri="{0D108BD9-81ED-4DB2-BD59-A6C34878D82A}">
                    <a16:rowId xmlns:a16="http://schemas.microsoft.com/office/drawing/2014/main" val="3690547748"/>
                  </a:ext>
                </a:extLst>
              </a:tr>
              <a:tr h="564503">
                <a:tc>
                  <a:txBody>
                    <a:bodyPr/>
                    <a:lstStyle/>
                    <a:p>
                      <a:r>
                        <a:rPr lang="en-US" sz="1400" b="1">
                          <a:solidFill>
                            <a:schemeClr val="bg2"/>
                          </a:solidFill>
                        </a:rPr>
                        <a:t>Monthly Free Grant</a:t>
                      </a:r>
                    </a:p>
                  </a:txBody>
                  <a:tcPr anchor="ctr">
                    <a:lnL w="12700" cmpd="sng">
                      <a:noFill/>
                    </a:lnL>
                    <a:lnR>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50 vCPU hours</a:t>
                      </a:r>
                    </a:p>
                    <a:p>
                      <a:pPr algn="ctr"/>
                      <a:r>
                        <a:rPr lang="en-US" sz="1400">
                          <a:solidFill>
                            <a:schemeClr val="bg2"/>
                          </a:solidFill>
                        </a:rPr>
                        <a:t>100 Memory GB hours</a:t>
                      </a:r>
                    </a:p>
                  </a:txBody>
                  <a:tcPr anchor="ctr">
                    <a:lnL>
                      <a:noFill/>
                    </a:lnL>
                    <a:lnR>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50 vCPU hours</a:t>
                      </a:r>
                    </a:p>
                    <a:p>
                      <a:pPr algn="ctr"/>
                      <a:r>
                        <a:rPr lang="en-US" sz="1400">
                          <a:solidFill>
                            <a:schemeClr val="bg2"/>
                          </a:solidFill>
                        </a:rPr>
                        <a:t>100 Memory GB hours</a:t>
                      </a:r>
                    </a:p>
                  </a:txBody>
                  <a:tcPr anchor="ctr">
                    <a:lnL>
                      <a:noFill/>
                    </a:lnL>
                    <a:lnR>
                      <a:noFill/>
                    </a:lnR>
                    <a:lnT w="12700" cmpd="sng">
                      <a:noFill/>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tx2"/>
                        </a:gs>
                        <a:gs pos="100000">
                          <a:schemeClr val="bg1"/>
                        </a:gs>
                      </a:gsLst>
                      <a:lin ang="0" scaled="1"/>
                    </a:gradFill>
                  </a:tcPr>
                </a:tc>
                <a:tc>
                  <a:txBody>
                    <a:bodyPr/>
                    <a:lstStyle/>
                    <a:p>
                      <a:pPr algn="ctr"/>
                      <a:r>
                        <a:rPr lang="en-US" sz="1400">
                          <a:solidFill>
                            <a:schemeClr val="bg2"/>
                          </a:solidFill>
                        </a:rPr>
                        <a:t>50 vCPU hours</a:t>
                      </a:r>
                    </a:p>
                    <a:p>
                      <a:pPr algn="ctr"/>
                      <a:r>
                        <a:rPr lang="en-US" sz="1400">
                          <a:solidFill>
                            <a:schemeClr val="bg2"/>
                          </a:solidFill>
                        </a:rPr>
                        <a:t>100 Memory GB hours</a:t>
                      </a:r>
                    </a:p>
                  </a:txBody>
                  <a:tcPr anchor="ctr">
                    <a:lnL>
                      <a:noFill/>
                    </a:lnL>
                    <a:lnR w="12700" cmpd="sng">
                      <a:noFill/>
                    </a:lnR>
                    <a:lnT w="12700" cmpd="sng">
                      <a:noFill/>
                    </a:lnT>
                    <a:lnB w="127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tx2"/>
                        </a:gs>
                        <a:gs pos="100000">
                          <a:schemeClr val="bg1"/>
                        </a:gs>
                      </a:gsLst>
                      <a:lin ang="0" scaled="1"/>
                    </a:gradFill>
                  </a:tcPr>
                </a:tc>
                <a:extLst>
                  <a:ext uri="{0D108BD9-81ED-4DB2-BD59-A6C34878D82A}">
                    <a16:rowId xmlns:a16="http://schemas.microsoft.com/office/drawing/2014/main" val="2752000665"/>
                  </a:ext>
                </a:extLst>
              </a:tr>
              <a:tr h="184432">
                <a:tc>
                  <a:txBody>
                    <a:bodyPr/>
                    <a:lstStyle/>
                    <a:p>
                      <a:endParaRPr lang="en-US" sz="300">
                        <a:solidFill>
                          <a:schemeClr val="bg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a:gsLst>
                        <a:gs pos="0">
                          <a:schemeClr val="bg2"/>
                        </a:gs>
                        <a:gs pos="100000">
                          <a:schemeClr val="tx1"/>
                        </a:gs>
                      </a:gsLst>
                      <a:lin ang="0" scaled="1"/>
                    </a:gradFill>
                  </a:tcPr>
                </a:tc>
                <a:tc>
                  <a:txBody>
                    <a:bodyPr/>
                    <a:lstStyle/>
                    <a:p>
                      <a:pPr algn="ctr"/>
                      <a:endParaRPr lang="en-US" sz="800">
                        <a:solidFill>
                          <a:schemeClr val="bg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gradFill>
                      <a:gsLst>
                        <a:gs pos="0">
                          <a:schemeClr val="accent2"/>
                        </a:gs>
                        <a:gs pos="100000">
                          <a:schemeClr val="accent1"/>
                        </a:gs>
                      </a:gsLst>
                      <a:lin ang="0" scaled="1"/>
                    </a:gradFill>
                  </a:tcPr>
                </a:tc>
                <a:tc>
                  <a:txBody>
                    <a:bodyPr/>
                    <a:lstStyle/>
                    <a:p>
                      <a:pPr algn="ctr"/>
                      <a:endParaRPr lang="en-US" sz="800">
                        <a:solidFill>
                          <a:schemeClr val="bg2"/>
                        </a:solidFill>
                      </a:endParaRPr>
                    </a:p>
                  </a:txBody>
                  <a:tcPr marL="0" marR="0" marT="0" marB="0">
                    <a:lnL w="12700" cap="flat" cmpd="sng" algn="ctr">
                      <a:solidFill>
                        <a:schemeClr val="accent2"/>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gradFill>
                      <a:gsLst>
                        <a:gs pos="0">
                          <a:schemeClr val="accent5">
                            <a:lumMod val="50000"/>
                          </a:schemeClr>
                        </a:gs>
                        <a:gs pos="100000">
                          <a:schemeClr val="accent5"/>
                        </a:gs>
                      </a:gsLst>
                      <a:lin ang="0" scaled="1"/>
                    </a:gradFill>
                  </a:tcPr>
                </a:tc>
                <a:tc>
                  <a:txBody>
                    <a:bodyPr/>
                    <a:lstStyle/>
                    <a:p>
                      <a:pPr algn="ctr"/>
                      <a:endParaRPr lang="en-US" sz="800">
                        <a:solidFill>
                          <a:schemeClr val="bg2"/>
                        </a:solidFill>
                      </a:endParaRPr>
                    </a:p>
                  </a:txBody>
                  <a:tcPr marL="0" marR="0" marT="0" marB="0">
                    <a:lnL w="12700" cap="flat" cmpd="sng" algn="ctr">
                      <a:solidFill>
                        <a:schemeClr val="accent5">
                          <a:lumMod val="50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gradFill>
                      <a:gsLst>
                        <a:gs pos="0">
                          <a:schemeClr val="accent6"/>
                        </a:gs>
                        <a:gs pos="100000">
                          <a:schemeClr val="accent4"/>
                        </a:gs>
                      </a:gsLst>
                      <a:lin ang="0" scaled="1"/>
                    </a:gradFill>
                  </a:tcPr>
                </a:tc>
                <a:extLst>
                  <a:ext uri="{0D108BD9-81ED-4DB2-BD59-A6C34878D82A}">
                    <a16:rowId xmlns:a16="http://schemas.microsoft.com/office/drawing/2014/main" val="785883448"/>
                  </a:ext>
                </a:extLst>
              </a:tr>
            </a:tbl>
          </a:graphicData>
        </a:graphic>
      </p:graphicFrame>
      <p:sp>
        <p:nvSpPr>
          <p:cNvPr id="5" name="TextBox 4">
            <a:extLst>
              <a:ext uri="{FF2B5EF4-FFF2-40B4-BE49-F238E27FC236}">
                <a16:creationId xmlns:a16="http://schemas.microsoft.com/office/drawing/2014/main" id="{A05BA68D-4EF1-59D2-4510-5A43BE88DCFE}"/>
              </a:ext>
            </a:extLst>
          </p:cNvPr>
          <p:cNvSpPr txBox="1"/>
          <p:nvPr/>
        </p:nvSpPr>
        <p:spPr>
          <a:xfrm>
            <a:off x="611028" y="5193791"/>
            <a:ext cx="5943600" cy="1375541"/>
          </a:xfrm>
          <a:prstGeom prst="rect">
            <a:avLst/>
          </a:prstGeom>
          <a:noFill/>
        </p:spPr>
        <p:txBody>
          <a:bodyPr wrap="square" lIns="0" tIns="0" rIns="0" bIns="0" rtlCol="0">
            <a:noAutofit/>
          </a:bodyPr>
          <a:lstStyle/>
          <a:p>
            <a:r>
              <a:rPr lang="en-US">
                <a:solidFill>
                  <a:srgbClr val="3F3F3F"/>
                </a:solidFill>
                <a:latin typeface="Metropolis"/>
              </a:rPr>
              <a:t>Reductions effective Sep 1, 2022.</a:t>
            </a:r>
          </a:p>
          <a:p>
            <a:r>
              <a:rPr lang="en-US">
                <a:solidFill>
                  <a:srgbClr val="3F3F3F"/>
                </a:solidFill>
                <a:latin typeface="Metropolis"/>
              </a:rPr>
              <a:t>Monthly free grants effective mid-Sep 2022.</a:t>
            </a:r>
          </a:p>
          <a:p>
            <a:r>
              <a:rPr lang="en-US" sz="1000">
                <a:solidFill>
                  <a:srgbClr val="3F3F3F"/>
                </a:solidFill>
                <a:latin typeface="Metropolis"/>
              </a:rPr>
              <a:t>Approximated percentage changes are based on prices for the US East Region.</a:t>
            </a:r>
          </a:p>
          <a:p>
            <a:r>
              <a:rPr lang="en-US" sz="1000">
                <a:solidFill>
                  <a:srgbClr val="3F3F3F"/>
                </a:solidFill>
                <a:latin typeface="Metropolis"/>
              </a:rPr>
              <a:t>See Azure pricing page for actuals. Billing is based on usage.</a:t>
            </a:r>
          </a:p>
        </p:txBody>
      </p:sp>
      <p:pic>
        <p:nvPicPr>
          <p:cNvPr id="7" name="Graphic 6">
            <a:extLst>
              <a:ext uri="{FF2B5EF4-FFF2-40B4-BE49-F238E27FC236}">
                <a16:creationId xmlns:a16="http://schemas.microsoft.com/office/drawing/2014/main" id="{41908986-ADBD-9515-5836-DD58771E1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0897" y="457200"/>
            <a:ext cx="791504" cy="791504"/>
          </a:xfrm>
          <a:prstGeom prst="rect">
            <a:avLst/>
          </a:prstGeom>
        </p:spPr>
      </p:pic>
      <p:pic>
        <p:nvPicPr>
          <p:cNvPr id="19" name="Graphic 18">
            <a:extLst>
              <a:ext uri="{FF2B5EF4-FFF2-40B4-BE49-F238E27FC236}">
                <a16:creationId xmlns:a16="http://schemas.microsoft.com/office/drawing/2014/main" id="{F2BA70CB-63DE-C55F-16DE-BE4AAA2B9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03554">
            <a:off x="10010608" y="4799117"/>
            <a:ext cx="2080476" cy="1818431"/>
          </a:xfrm>
          <a:prstGeom prst="rect">
            <a:avLst/>
          </a:prstGeom>
        </p:spPr>
      </p:pic>
      <p:sp>
        <p:nvSpPr>
          <p:cNvPr id="3" name="Footer Placeholder 13">
            <a:extLst>
              <a:ext uri="{FF2B5EF4-FFF2-40B4-BE49-F238E27FC236}">
                <a16:creationId xmlns:a16="http://schemas.microsoft.com/office/drawing/2014/main" id="{D3FA91DF-823D-6D8C-9561-7B631E6093C0}"/>
              </a:ext>
            </a:extLst>
          </p:cNvPr>
          <p:cNvSpPr txBox="1">
            <a:spLocks/>
          </p:cNvSpPr>
          <p:nvPr/>
        </p:nvSpPr>
        <p:spPr>
          <a:xfrm>
            <a:off x="4586278" y="6400801"/>
            <a:ext cx="4113728" cy="1913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717074"/>
                </a:solidFill>
                <a:latin typeface="Metropolis"/>
              </a:rPr>
              <a:t>©2022 VMware, Inc. and Microsoft Corporation. All rights reserved.</a:t>
            </a:r>
          </a:p>
        </p:txBody>
      </p:sp>
    </p:spTree>
    <p:extLst>
      <p:ext uri="{BB962C8B-B14F-4D97-AF65-F5344CB8AC3E}">
        <p14:creationId xmlns:p14="http://schemas.microsoft.com/office/powerpoint/2010/main" val="102428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2BA2-224F-2A58-C6AE-825E6FC860DA}"/>
              </a:ext>
            </a:extLst>
          </p:cNvPr>
          <p:cNvSpPr>
            <a:spLocks noGrp="1"/>
          </p:cNvSpPr>
          <p:nvPr>
            <p:ph type="title"/>
          </p:nvPr>
        </p:nvSpPr>
        <p:spPr/>
        <p:txBody>
          <a:bodyPr/>
          <a:lstStyle/>
          <a:p>
            <a:pPr algn="ctr"/>
            <a:r>
              <a:rPr lang="en-US"/>
              <a:t>Accelerate Spring Apps to cloud at scale today!</a:t>
            </a:r>
          </a:p>
        </p:txBody>
      </p:sp>
      <p:sp>
        <p:nvSpPr>
          <p:cNvPr id="5" name="Rectangle 4">
            <a:extLst>
              <a:ext uri="{FF2B5EF4-FFF2-40B4-BE49-F238E27FC236}">
                <a16:creationId xmlns:a16="http://schemas.microsoft.com/office/drawing/2014/main" id="{F24CC71E-6067-E4E4-42ED-3E9D1D4FBF07}"/>
              </a:ext>
            </a:extLst>
          </p:cNvPr>
          <p:cNvSpPr/>
          <p:nvPr/>
        </p:nvSpPr>
        <p:spPr>
          <a:xfrm>
            <a:off x="596372" y="2084954"/>
            <a:ext cx="3546308"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Develop your first </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Spring Boot App</a:t>
            </a:r>
          </a:p>
          <a:p>
            <a:pPr algn="ctr" defTabSz="932472" fontAlgn="base">
              <a:lnSpc>
                <a:spcPct val="90000"/>
              </a:lnSpc>
              <a:spcBef>
                <a:spcPct val="0"/>
              </a:spcBef>
              <a:spcAft>
                <a:spcPts val="1200"/>
              </a:spcAft>
            </a:pPr>
            <a:r>
              <a:rPr lang="en-US" sz="2000" b="1" kern="0" spc="-50">
                <a:ln w="3175">
                  <a:noFill/>
                </a:ln>
                <a:solidFill>
                  <a:schemeClr val="accent5"/>
                </a:solidFill>
                <a:cs typeface="Segoe UI" panose="020B0502040204020203" pitchFamily="34" charset="0"/>
                <a:hlinkClick r:id="rId3">
                  <a:extLst>
                    <a:ext uri="{A12FA001-AC4F-418D-AE19-62706E023703}">
                      <ahyp:hlinkClr xmlns:ahyp="http://schemas.microsoft.com/office/drawing/2018/hyperlinkcolor" val="tx"/>
                    </a:ext>
                  </a:extLst>
                </a:hlinkClick>
              </a:rPr>
              <a:t>aka.ms/Start-Spring</a:t>
            </a:r>
            <a:endParaRPr lang="en-US" sz="2000" b="1" kern="0" spc="-50">
              <a:ln w="3175">
                <a:noFill/>
              </a:ln>
              <a:solidFill>
                <a:schemeClr val="accent5"/>
              </a:solidFill>
              <a:cs typeface="Segoe UI" panose="020B0502040204020203" pitchFamily="34" charset="0"/>
            </a:endParaRPr>
          </a:p>
        </p:txBody>
      </p:sp>
      <p:sp>
        <p:nvSpPr>
          <p:cNvPr id="7" name="Rectangle 6">
            <a:extLst>
              <a:ext uri="{FF2B5EF4-FFF2-40B4-BE49-F238E27FC236}">
                <a16:creationId xmlns:a16="http://schemas.microsoft.com/office/drawing/2014/main" id="{5A965D29-C0AC-B8C2-48F3-283F6EC9266B}"/>
              </a:ext>
            </a:extLst>
          </p:cNvPr>
          <p:cNvSpPr/>
          <p:nvPr/>
        </p:nvSpPr>
        <p:spPr>
          <a:xfrm>
            <a:off x="4361750" y="2084954"/>
            <a:ext cx="3442047"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Learn using a </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self-paced workshop</a:t>
            </a:r>
          </a:p>
          <a:p>
            <a:pPr algn="ctr" defTabSz="932472" fontAlgn="base">
              <a:lnSpc>
                <a:spcPct val="90000"/>
              </a:lnSpc>
              <a:spcBef>
                <a:spcPct val="0"/>
              </a:spcBef>
              <a:spcAft>
                <a:spcPts val="1200"/>
              </a:spcAft>
            </a:pPr>
            <a:r>
              <a:rPr lang="en-US" sz="2000" b="1" kern="0" spc="-50">
                <a:ln w="3175">
                  <a:noFill/>
                </a:ln>
                <a:solidFill>
                  <a:schemeClr val="accent5"/>
                </a:solidFill>
                <a:cs typeface="Segoe UI" panose="020B0502040204020203" pitchFamily="34" charset="0"/>
                <a:hlinkClick r:id="rId4">
                  <a:extLst>
                    <a:ext uri="{A12FA001-AC4F-418D-AE19-62706E023703}">
                      <ahyp:hlinkClr xmlns:ahyp="http://schemas.microsoft.com/office/drawing/2018/hyperlinkcolor" val="tx"/>
                    </a:ext>
                  </a:extLst>
                </a:hlinkClick>
              </a:rPr>
              <a:t>aka.ms/Learn-Spring</a:t>
            </a:r>
            <a:endParaRPr lang="en-US" sz="2000" b="1" kern="0" spc="-50">
              <a:ln w="3175">
                <a:noFill/>
              </a:ln>
              <a:solidFill>
                <a:schemeClr val="accent5"/>
              </a:solidFill>
              <a:cs typeface="Segoe UI" panose="020B0502040204020203" pitchFamily="34" charset="0"/>
            </a:endParaRPr>
          </a:p>
        </p:txBody>
      </p:sp>
      <p:sp>
        <p:nvSpPr>
          <p:cNvPr id="9" name="Rectangle 8">
            <a:extLst>
              <a:ext uri="{FF2B5EF4-FFF2-40B4-BE49-F238E27FC236}">
                <a16:creationId xmlns:a16="http://schemas.microsoft.com/office/drawing/2014/main" id="{ADAF9FAC-1FB6-1AC5-10C0-2011F9A5F4F0}"/>
              </a:ext>
            </a:extLst>
          </p:cNvPr>
          <p:cNvSpPr>
            <a:spLocks/>
          </p:cNvSpPr>
          <p:nvPr/>
        </p:nvSpPr>
        <p:spPr>
          <a:xfrm>
            <a:off x="8022867" y="2084954"/>
            <a:ext cx="3546308"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Watch </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demos</a:t>
            </a:r>
          </a:p>
          <a:p>
            <a:pPr algn="ctr" defTabSz="932472" fontAlgn="base">
              <a:lnSpc>
                <a:spcPct val="90000"/>
              </a:lnSpc>
              <a:spcBef>
                <a:spcPct val="0"/>
              </a:spcBef>
              <a:spcAft>
                <a:spcPts val="1200"/>
              </a:spcAft>
            </a:pPr>
            <a:r>
              <a:rPr lang="en-US" sz="2000" b="1" kern="0" spc="-50">
                <a:ln w="3175">
                  <a:noFill/>
                </a:ln>
                <a:solidFill>
                  <a:schemeClr val="accent5"/>
                </a:solidFill>
                <a:cs typeface="Segoe UI" panose="020B0502040204020203" pitchFamily="34" charset="0"/>
                <a:hlinkClick r:id="rId5">
                  <a:extLst>
                    <a:ext uri="{A12FA001-AC4F-418D-AE19-62706E023703}">
                      <ahyp:hlinkClr xmlns:ahyp="http://schemas.microsoft.com/office/drawing/2018/hyperlinkcolor" val="tx"/>
                    </a:ext>
                  </a:extLst>
                </a:hlinkClick>
              </a:rPr>
              <a:t>aka.ms/Spring-Playlist</a:t>
            </a:r>
            <a:endParaRPr lang="en-US" sz="2000" b="1" kern="0" spc="-50">
              <a:ln w="3175">
                <a:noFill/>
              </a:ln>
              <a:solidFill>
                <a:schemeClr val="accent5"/>
              </a:solidFill>
              <a:cs typeface="Segoe UI" panose="020B0502040204020203" pitchFamily="34" charset="0"/>
            </a:endParaRPr>
          </a:p>
        </p:txBody>
      </p:sp>
      <p:sp>
        <p:nvSpPr>
          <p:cNvPr id="12" name="Rectangle 11">
            <a:extLst>
              <a:ext uri="{FF2B5EF4-FFF2-40B4-BE49-F238E27FC236}">
                <a16:creationId xmlns:a16="http://schemas.microsoft.com/office/drawing/2014/main" id="{E532E9B5-3E23-DDCD-F0D6-DD2E1C41A9E1}"/>
              </a:ext>
            </a:extLst>
          </p:cNvPr>
          <p:cNvSpPr/>
          <p:nvPr/>
        </p:nvSpPr>
        <p:spPr>
          <a:xfrm>
            <a:off x="609600" y="3686591"/>
            <a:ext cx="3546308"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Leverage</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best practices</a:t>
            </a:r>
          </a:p>
          <a:p>
            <a:pPr algn="ctr" defTabSz="932472" fontAlgn="base">
              <a:lnSpc>
                <a:spcPct val="90000"/>
              </a:lnSpc>
              <a:spcBef>
                <a:spcPct val="0"/>
              </a:spcBef>
              <a:spcAft>
                <a:spcPts val="1200"/>
              </a:spcAft>
            </a:pPr>
            <a:r>
              <a:rPr lang="en-US" sz="2000" b="1" kern="0" spc="-50">
                <a:ln w="3175">
                  <a:noFill/>
                </a:ln>
                <a:solidFill>
                  <a:schemeClr val="accent5"/>
                </a:solidFill>
                <a:cs typeface="Segoe UI" panose="020B0502040204020203" pitchFamily="34" charset="0"/>
                <a:hlinkClick r:id="rId6">
                  <a:extLst>
                    <a:ext uri="{A12FA001-AC4F-418D-AE19-62706E023703}">
                      <ahyp:hlinkClr xmlns:ahyp="http://schemas.microsoft.com/office/drawing/2018/hyperlinkcolor" val="tx"/>
                    </a:ext>
                  </a:extLst>
                </a:hlinkClick>
              </a:rPr>
              <a:t>aka.ms/Spring-Boot</a:t>
            </a:r>
            <a:endParaRPr lang="en-US" sz="2000" b="1" kern="0" spc="-50">
              <a:ln w="3175">
                <a:noFill/>
              </a:ln>
              <a:solidFill>
                <a:schemeClr val="accent5"/>
              </a:solidFill>
              <a:cs typeface="Segoe UI" panose="020B0502040204020203" pitchFamily="34" charset="0"/>
            </a:endParaRPr>
          </a:p>
        </p:txBody>
      </p:sp>
      <p:sp>
        <p:nvSpPr>
          <p:cNvPr id="13" name="Rectangle 12">
            <a:extLst>
              <a:ext uri="{FF2B5EF4-FFF2-40B4-BE49-F238E27FC236}">
                <a16:creationId xmlns:a16="http://schemas.microsoft.com/office/drawing/2014/main" id="{6456E9AC-C16B-E7CF-894F-828C5D01675B}"/>
              </a:ext>
            </a:extLst>
          </p:cNvPr>
          <p:cNvSpPr/>
          <p:nvPr/>
        </p:nvSpPr>
        <p:spPr>
          <a:xfrm>
            <a:off x="4374978" y="3686591"/>
            <a:ext cx="3442047"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Build and deploy </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Java apps on Azure</a:t>
            </a:r>
          </a:p>
          <a:p>
            <a:pPr algn="ctr" defTabSz="932472" fontAlgn="base">
              <a:lnSpc>
                <a:spcPct val="90000"/>
              </a:lnSpc>
              <a:spcBef>
                <a:spcPct val="0"/>
              </a:spcBef>
              <a:spcAft>
                <a:spcPts val="1200"/>
              </a:spcAft>
            </a:pPr>
            <a:r>
              <a:rPr lang="en-US" sz="2000" b="1" kern="0" spc="-50">
                <a:ln w="3175">
                  <a:noFill/>
                </a:ln>
                <a:solidFill>
                  <a:schemeClr val="accent5"/>
                </a:solidFill>
                <a:cs typeface="Segoe UI" panose="020B0502040204020203" pitchFamily="34" charset="0"/>
                <a:hlinkClick r:id="rId7">
                  <a:extLst>
                    <a:ext uri="{A12FA001-AC4F-418D-AE19-62706E023703}">
                      <ahyp:hlinkClr xmlns:ahyp="http://schemas.microsoft.com/office/drawing/2018/hyperlinkcolor" val="tx"/>
                    </a:ext>
                  </a:extLst>
                </a:hlinkClick>
              </a:rPr>
              <a:t>aka.ms/</a:t>
            </a:r>
            <a:r>
              <a:rPr lang="en-US" sz="2000" b="1" kern="0" spc="-50" err="1">
                <a:ln w="3175">
                  <a:noFill/>
                </a:ln>
                <a:solidFill>
                  <a:schemeClr val="accent5"/>
                </a:solidFill>
                <a:cs typeface="Segoe UI" panose="020B0502040204020203" pitchFamily="34" charset="0"/>
                <a:hlinkClick r:id="rId7">
                  <a:extLst>
                    <a:ext uri="{A12FA001-AC4F-418D-AE19-62706E023703}">
                      <ahyp:hlinkClr xmlns:ahyp="http://schemas.microsoft.com/office/drawing/2018/hyperlinkcolor" val="tx"/>
                    </a:ext>
                  </a:extLst>
                </a:hlinkClick>
              </a:rPr>
              <a:t>LearnJava</a:t>
            </a:r>
            <a:endParaRPr lang="en-US" sz="2000" b="1" kern="0" spc="-50">
              <a:ln w="3175">
                <a:noFill/>
              </a:ln>
              <a:solidFill>
                <a:schemeClr val="accent5"/>
              </a:solidFill>
              <a:cs typeface="Segoe UI" panose="020B0502040204020203" pitchFamily="34" charset="0"/>
            </a:endParaRPr>
          </a:p>
        </p:txBody>
      </p:sp>
      <p:sp>
        <p:nvSpPr>
          <p:cNvPr id="14" name="Rectangle 13">
            <a:extLst>
              <a:ext uri="{FF2B5EF4-FFF2-40B4-BE49-F238E27FC236}">
                <a16:creationId xmlns:a16="http://schemas.microsoft.com/office/drawing/2014/main" id="{3310A5AF-1968-D843-FB8A-B5021B280B0A}"/>
              </a:ext>
            </a:extLst>
          </p:cNvPr>
          <p:cNvSpPr/>
          <p:nvPr/>
        </p:nvSpPr>
        <p:spPr>
          <a:xfrm>
            <a:off x="8036094" y="3686591"/>
            <a:ext cx="3546308" cy="1392505"/>
          </a:xfrm>
          <a:prstGeom prst="rect">
            <a:avLst/>
          </a:prstGeom>
          <a:solidFill>
            <a:schemeClr val="lt1"/>
          </a:solidFill>
          <a:ln w="57150" cap="flat" cmpd="sng" algn="ctr">
            <a:gradFill flip="none" rotWithShape="1">
              <a:gsLst>
                <a:gs pos="0">
                  <a:schemeClr val="accent1"/>
                </a:gs>
                <a:gs pos="100000">
                  <a:schemeClr val="accent6"/>
                </a:gs>
              </a:gsLst>
              <a:lin ang="13500000" scaled="1"/>
              <a:tileRect/>
            </a:grad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1200"/>
              </a:spcAft>
            </a:pPr>
            <a:r>
              <a:rPr lang="en-US" sz="2000" b="1" kern="0" spc="-50">
                <a:ln w="3175">
                  <a:noFill/>
                </a:ln>
                <a:solidFill>
                  <a:schemeClr val="bg2"/>
                </a:solidFill>
                <a:latin typeface="+mj-lt"/>
                <a:cs typeface="Segoe UI" panose="020B0502040204020203" pitchFamily="34" charset="0"/>
              </a:rPr>
              <a:t>Interact with Azure </a:t>
            </a:r>
            <a:br>
              <a:rPr lang="en-US" sz="2000" b="1" kern="0" spc="-50">
                <a:ln w="3175">
                  <a:noFill/>
                </a:ln>
                <a:solidFill>
                  <a:schemeClr val="bg2"/>
                </a:solidFill>
                <a:latin typeface="+mj-lt"/>
                <a:cs typeface="Segoe UI" panose="020B0502040204020203" pitchFamily="34" charset="0"/>
              </a:rPr>
            </a:br>
            <a:r>
              <a:rPr lang="en-US" sz="2000" b="1" kern="0" spc="-50">
                <a:ln w="3175">
                  <a:noFill/>
                </a:ln>
                <a:solidFill>
                  <a:schemeClr val="bg2"/>
                </a:solidFill>
                <a:latin typeface="+mj-lt"/>
                <a:cs typeface="Segoe UI" panose="020B0502040204020203" pitchFamily="34" charset="0"/>
              </a:rPr>
              <a:t>services using Spring</a:t>
            </a:r>
          </a:p>
          <a:p>
            <a:pPr algn="ctr" defTabSz="932472" fontAlgn="base">
              <a:lnSpc>
                <a:spcPct val="90000"/>
              </a:lnSpc>
              <a:spcBef>
                <a:spcPct val="0"/>
              </a:spcBef>
              <a:spcAft>
                <a:spcPts val="1200"/>
              </a:spcAft>
            </a:pPr>
            <a:r>
              <a:rPr lang="en-US" sz="1900" b="1" kern="0" spc="-50">
                <a:ln w="3175">
                  <a:noFill/>
                </a:ln>
                <a:solidFill>
                  <a:schemeClr val="accent5"/>
                </a:solidFill>
                <a:cs typeface="Segoe UI" panose="020B0502040204020203" pitchFamily="34" charset="0"/>
                <a:hlinkClick r:id="rId8">
                  <a:extLst>
                    <a:ext uri="{A12FA001-AC4F-418D-AE19-62706E023703}">
                      <ahyp:hlinkClr xmlns:ahyp="http://schemas.microsoft.com/office/drawing/2018/hyperlinkcolor" val="tx"/>
                    </a:ext>
                  </a:extLst>
                </a:hlinkClick>
              </a:rPr>
              <a:t>aka.ms/Spring-Cloud-Azure</a:t>
            </a:r>
            <a:endParaRPr lang="en-US" sz="1900" b="1" kern="0" spc="-50">
              <a:ln w="3175">
                <a:noFill/>
              </a:ln>
              <a:solidFill>
                <a:schemeClr val="accent5"/>
              </a:solidFill>
              <a:cs typeface="Segoe UI" panose="020B0502040204020203" pitchFamily="34" charset="0"/>
            </a:endParaRPr>
          </a:p>
        </p:txBody>
      </p:sp>
      <p:sp>
        <p:nvSpPr>
          <p:cNvPr id="3" name="Footer Placeholder 2">
            <a:extLst>
              <a:ext uri="{FF2B5EF4-FFF2-40B4-BE49-F238E27FC236}">
                <a16:creationId xmlns:a16="http://schemas.microsoft.com/office/drawing/2014/main" id="{EBD23C82-D4FF-B1DB-2474-97CED394A553}"/>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4" name="Slide Number Placeholder 3">
            <a:extLst>
              <a:ext uri="{FF2B5EF4-FFF2-40B4-BE49-F238E27FC236}">
                <a16:creationId xmlns:a16="http://schemas.microsoft.com/office/drawing/2014/main" id="{3FFFF0EA-8080-5393-6C5B-BA685661667B}"/>
              </a:ext>
            </a:extLst>
          </p:cNvPr>
          <p:cNvSpPr>
            <a:spLocks noGrp="1"/>
          </p:cNvSpPr>
          <p:nvPr>
            <p:ph type="sldNum" idx="10"/>
          </p:nvPr>
        </p:nvSpPr>
        <p:spPr/>
        <p:txBody>
          <a:bodyPr/>
          <a:lstStyle/>
          <a:p>
            <a:fld id="{3BD295A3-96FB-4E80-91AF-4225D266C57B}" type="slidenum">
              <a:rPr lang="en-US" smtClean="0">
                <a:solidFill>
                  <a:schemeClr val="tx1"/>
                </a:solidFill>
              </a:rPr>
              <a:t>17</a:t>
            </a:fld>
            <a:endParaRPr lang="en-US">
              <a:solidFill>
                <a:schemeClr val="tx1"/>
              </a:solidFill>
            </a:endParaRPr>
          </a:p>
        </p:txBody>
      </p:sp>
    </p:spTree>
    <p:extLst>
      <p:ext uri="{BB962C8B-B14F-4D97-AF65-F5344CB8AC3E}">
        <p14:creationId xmlns:p14="http://schemas.microsoft.com/office/powerpoint/2010/main" val="239419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2.96296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50"/>
                                  </p:stCondLst>
                                  <p:childTnLst>
                                    <p:animMotion origin="layout" path="M -1.04167E-6 0.04606 L -1.04167E-6 4.44444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50"/>
                                  </p:stCondLst>
                                  <p:childTnLst>
                                    <p:animMotion origin="layout" path="M 1.66667E-6 0.04606 L 1.66667E-6 4.44444E-6 " pathEditMode="relative" rAng="0" ptsTypes="AA">
                                      <p:cBhvr>
                                        <p:cTn id="19" dur="600" fill="hold"/>
                                        <p:tgtEl>
                                          <p:spTgt spid="7"/>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250"/>
                                  </p:stCondLst>
                                  <p:childTnLst>
                                    <p:animMotion origin="layout" path="M 4.375E-6 0.04606 L 4.375E-6 4.44444E-6 " pathEditMode="relative" rAng="0" ptsTypes="AA">
                                      <p:cBhvr>
                                        <p:cTn id="24" dur="600" fill="hold"/>
                                        <p:tgtEl>
                                          <p:spTgt spid="9"/>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500"/>
                                  </p:stCondLst>
                                  <p:childTnLst>
                                    <p:animMotion origin="layout" path="M -2.70833E-6 0.04606 L -2.70833E-6 1.11111E-6 " pathEditMode="relative" rAng="0" ptsTypes="AA">
                                      <p:cBhvr>
                                        <p:cTn id="29" dur="600" fill="hold"/>
                                        <p:tgtEl>
                                          <p:spTgt spid="12"/>
                                        </p:tgtEl>
                                        <p:attrNameLst>
                                          <p:attrName>ppt_x</p:attrName>
                                          <p:attrName>ppt_y</p:attrName>
                                        </p:attrNameLst>
                                      </p:cBhvr>
                                      <p:rCtr x="0" y="-2315"/>
                                    </p:animMotion>
                                  </p:childTnLst>
                                </p:cTn>
                              </p:par>
                              <p:par>
                                <p:cTn id="30" presetID="10" presetClass="entr" presetSubtype="0"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500"/>
                                  </p:stCondLst>
                                  <p:childTnLst>
                                    <p:animMotion origin="layout" path="M 0 0.04606 L 0 1.11111E-6 " pathEditMode="relative" rAng="0" ptsTypes="AA">
                                      <p:cBhvr>
                                        <p:cTn id="34" dur="600" fill="hold"/>
                                        <p:tgtEl>
                                          <p:spTgt spid="13"/>
                                        </p:tgtEl>
                                        <p:attrNameLst>
                                          <p:attrName>ppt_x</p:attrName>
                                          <p:attrName>ppt_y</p:attrName>
                                        </p:attrNameLst>
                                      </p:cBhvr>
                                      <p:rCtr x="0" y="-2315"/>
                                    </p:animMotion>
                                  </p:childTnLst>
                                </p:cTn>
                              </p:par>
                              <p:par>
                                <p:cTn id="35" presetID="10" presetClass="entr" presetSubtype="0" fill="hold" grpId="0"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500"/>
                                  </p:stCondLst>
                                  <p:childTnLst>
                                    <p:animMotion origin="layout" path="M 2.70833E-6 0.04606 L 2.70833E-6 1.11111E-6 " pathEditMode="relative" rAng="0" ptsTypes="AA">
                                      <p:cBhvr>
                                        <p:cTn id="39" dur="6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7" grpId="0" animBg="1"/>
      <p:bldP spid="7" grpId="1" animBg="1"/>
      <p:bldP spid="9" grpId="0" animBg="1"/>
      <p:bldP spid="9" grpId="1" animBg="1"/>
      <p:bldP spid="12" grpId="0" animBg="1"/>
      <p:bldP spid="12" grpId="1" animBg="1"/>
      <p:bldP spid="13" grpId="0" animBg="1"/>
      <p:bldP spid="13"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446198-CD34-5BC5-68CA-306B6792BAFD}"/>
              </a:ext>
            </a:extLst>
          </p:cNvPr>
          <p:cNvSpPr/>
          <p:nvPr/>
        </p:nvSpPr>
        <p:spPr>
          <a:xfrm>
            <a:off x="-71562" y="1587530"/>
            <a:ext cx="12263562" cy="37000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05589-3204-52B5-5623-F47CF697CB4B}"/>
              </a:ext>
            </a:extLst>
          </p:cNvPr>
          <p:cNvSpPr>
            <a:spLocks noGrp="1"/>
          </p:cNvSpPr>
          <p:nvPr>
            <p:ph type="title"/>
          </p:nvPr>
        </p:nvSpPr>
        <p:spPr/>
        <p:txBody>
          <a:bodyPr/>
          <a:lstStyle/>
          <a:p>
            <a:pPr algn="ctr"/>
            <a:r>
              <a:rPr lang="en-US"/>
              <a:t>Start Enterprise!</a:t>
            </a:r>
          </a:p>
        </p:txBody>
      </p:sp>
      <p:sp>
        <p:nvSpPr>
          <p:cNvPr id="3" name="Text Placeholder 2">
            <a:extLst>
              <a:ext uri="{FF2B5EF4-FFF2-40B4-BE49-F238E27FC236}">
                <a16:creationId xmlns:a16="http://schemas.microsoft.com/office/drawing/2014/main" id="{A38093D5-1113-A2BE-39EF-B4E47DFCB831}"/>
              </a:ext>
            </a:extLst>
          </p:cNvPr>
          <p:cNvSpPr>
            <a:spLocks noGrp="1"/>
          </p:cNvSpPr>
          <p:nvPr>
            <p:ph type="body" sz="quarter" idx="12"/>
          </p:nvPr>
        </p:nvSpPr>
        <p:spPr/>
        <p:txBody>
          <a:bodyPr>
            <a:normAutofit fontScale="92500" lnSpcReduction="10000"/>
          </a:bodyPr>
          <a:lstStyle/>
          <a:p>
            <a:pPr algn="ctr"/>
            <a:r>
              <a:rPr lang="en-US"/>
              <a:t>Ship faster and unlock Spring’s full potential </a:t>
            </a:r>
          </a:p>
        </p:txBody>
      </p:sp>
      <p:pic>
        <p:nvPicPr>
          <p:cNvPr id="6" name="Picture 5" descr="Qr code&#10;&#10;">
            <a:extLst>
              <a:ext uri="{FF2B5EF4-FFF2-40B4-BE49-F238E27FC236}">
                <a16:creationId xmlns:a16="http://schemas.microsoft.com/office/drawing/2014/main" id="{F127AC58-36B7-64A0-C980-27D773233792}"/>
              </a:ext>
            </a:extLst>
          </p:cNvPr>
          <p:cNvPicPr>
            <a:picLocks noChangeAspect="1"/>
          </p:cNvPicPr>
          <p:nvPr/>
        </p:nvPicPr>
        <p:blipFill>
          <a:blip r:embed="rId3">
            <a:extLst>
              <a:ext uri="{28A0092B-C50C-407E-A947-70E740481C1C}">
                <a14:useLocalDpi xmlns:a14="http://schemas.microsoft.com/office/drawing/2010/main" val="0"/>
              </a:ext>
            </a:extLst>
          </a:blip>
          <a:srcRect l="63355" t="22789" r="8621" b="27394"/>
          <a:stretch>
            <a:fillRect/>
          </a:stretch>
        </p:blipFill>
        <p:spPr>
          <a:xfrm>
            <a:off x="4715226" y="2048226"/>
            <a:ext cx="2761547" cy="2761547"/>
          </a:xfrm>
          <a:custGeom>
            <a:avLst/>
            <a:gdLst>
              <a:gd name="connsiteX0" fmla="*/ 0 w 3416440"/>
              <a:gd name="connsiteY0" fmla="*/ 0 h 3416440"/>
              <a:gd name="connsiteX1" fmla="*/ 3416440 w 3416440"/>
              <a:gd name="connsiteY1" fmla="*/ 0 h 3416440"/>
              <a:gd name="connsiteX2" fmla="*/ 3416440 w 3416440"/>
              <a:gd name="connsiteY2" fmla="*/ 3416440 h 3416440"/>
              <a:gd name="connsiteX3" fmla="*/ 0 w 3416440"/>
              <a:gd name="connsiteY3" fmla="*/ 3416440 h 3416440"/>
            </a:gdLst>
            <a:ahLst/>
            <a:cxnLst>
              <a:cxn ang="0">
                <a:pos x="connsiteX0" y="connsiteY0"/>
              </a:cxn>
              <a:cxn ang="0">
                <a:pos x="connsiteX1" y="connsiteY1"/>
              </a:cxn>
              <a:cxn ang="0">
                <a:pos x="connsiteX2" y="connsiteY2"/>
              </a:cxn>
              <a:cxn ang="0">
                <a:pos x="connsiteX3" y="connsiteY3"/>
              </a:cxn>
            </a:cxnLst>
            <a:rect l="l" t="t" r="r" b="b"/>
            <a:pathLst>
              <a:path w="3416440" h="3416440">
                <a:moveTo>
                  <a:pt x="0" y="0"/>
                </a:moveTo>
                <a:lnTo>
                  <a:pt x="3416440" y="0"/>
                </a:lnTo>
                <a:lnTo>
                  <a:pt x="3416440" y="3416440"/>
                </a:lnTo>
                <a:lnTo>
                  <a:pt x="0" y="3416440"/>
                </a:lnTo>
                <a:close/>
              </a:path>
            </a:pathLst>
          </a:custGeom>
        </p:spPr>
      </p:pic>
      <p:grpSp>
        <p:nvGrpSpPr>
          <p:cNvPr id="7" name="Group 6" descr="aka.ms/spring-apps enterprise&#10;">
            <a:extLst>
              <a:ext uri="{FF2B5EF4-FFF2-40B4-BE49-F238E27FC236}">
                <a16:creationId xmlns:a16="http://schemas.microsoft.com/office/drawing/2014/main" id="{CEB77F75-E0EB-1C46-B66A-4A7FF8EA8690}"/>
              </a:ext>
            </a:extLst>
          </p:cNvPr>
          <p:cNvGrpSpPr/>
          <p:nvPr/>
        </p:nvGrpSpPr>
        <p:grpSpPr>
          <a:xfrm>
            <a:off x="4069802" y="5049577"/>
            <a:ext cx="4064381" cy="476071"/>
            <a:chOff x="3193298" y="5793923"/>
            <a:chExt cx="4064381" cy="476071"/>
          </a:xfrm>
        </p:grpSpPr>
        <p:sp>
          <p:nvSpPr>
            <p:cNvPr id="8" name="Rectangle: Rounded Corners 7" descr="aka.ms/spring-apps enterprise&#10;">
              <a:extLst>
                <a:ext uri="{FF2B5EF4-FFF2-40B4-BE49-F238E27FC236}">
                  <a16:creationId xmlns:a16="http://schemas.microsoft.com/office/drawing/2014/main" id="{05F4522D-D764-F822-FC3C-A1839B966B13}"/>
                </a:ext>
              </a:extLst>
            </p:cNvPr>
            <p:cNvSpPr/>
            <p:nvPr/>
          </p:nvSpPr>
          <p:spPr bwMode="auto">
            <a:xfrm>
              <a:off x="3193298" y="5793923"/>
              <a:ext cx="4064381" cy="476071"/>
            </a:xfrm>
            <a:prstGeom prst="roundRect">
              <a:avLst>
                <a:gd name="adj" fmla="val 50000"/>
              </a:avLst>
            </a:prstGeom>
            <a:gradFill flip="none" rotWithShape="1">
              <a:gsLst>
                <a:gs pos="0">
                  <a:schemeClr val="accent5">
                    <a:lumMod val="50000"/>
                  </a:schemeClr>
                </a:gs>
                <a:gs pos="35000">
                  <a:schemeClr val="accent5">
                    <a:lumMod val="75000"/>
                  </a:schemeClr>
                </a:gs>
                <a:gs pos="100000">
                  <a:schemeClr val="accent5"/>
                </a:gs>
              </a:gsLst>
              <a:lin ang="13500000" scaled="1"/>
              <a:tileRect/>
            </a:gradFill>
            <a:ln w="57150" cap="rnd" cmpd="sng" algn="ctr">
              <a:noFill/>
              <a:prstDash val="solid"/>
              <a:headEnd type="none" w="lg" len="med"/>
              <a:tailEnd type="none" w="lg" len="med"/>
            </a:ln>
            <a:effectLst/>
          </p:spPr>
          <p:txBody>
            <a:bodyPr wrap="square" lIns="274320" tIns="45720" bIns="45720" rtlCol="0" anchor="ctr">
              <a:spAutoFit/>
            </a:bodyPr>
            <a:lstStyle/>
            <a:p>
              <a:r>
                <a:rPr lang="en-US" sz="1600">
                  <a:solidFill>
                    <a:schemeClr val="bg1"/>
                  </a:solidFill>
                  <a:hlinkClick r:id="rId4">
                    <a:extLst>
                      <a:ext uri="{A12FA001-AC4F-418D-AE19-62706E023703}">
                        <ahyp:hlinkClr xmlns:ahyp="http://schemas.microsoft.com/office/drawing/2018/hyperlinkcolor" val="tx"/>
                      </a:ext>
                    </a:extLst>
                  </a:hlinkClick>
                </a:rPr>
                <a:t>aka.ms/spring-apps enterprise</a:t>
              </a:r>
              <a:endParaRPr lang="en-US" sz="1600">
                <a:solidFill>
                  <a:schemeClr val="bg1"/>
                </a:solidFill>
              </a:endParaRPr>
            </a:p>
          </p:txBody>
        </p:sp>
        <p:cxnSp>
          <p:nvCxnSpPr>
            <p:cNvPr id="9" name="Straight Arrow Connector 8">
              <a:extLst>
                <a:ext uri="{FF2B5EF4-FFF2-40B4-BE49-F238E27FC236}">
                  <a16:creationId xmlns:a16="http://schemas.microsoft.com/office/drawing/2014/main" id="{00133997-2F4B-4C2B-E9CA-17092BD3AE13}"/>
                </a:ext>
              </a:extLst>
            </p:cNvPr>
            <p:cNvCxnSpPr>
              <a:cxnSpLocks/>
            </p:cNvCxnSpPr>
            <p:nvPr/>
          </p:nvCxnSpPr>
          <p:spPr>
            <a:xfrm>
              <a:off x="6701087" y="6041393"/>
              <a:ext cx="291959" cy="0"/>
            </a:xfrm>
            <a:prstGeom prst="straightConnector1">
              <a:avLst/>
            </a:prstGeom>
            <a:noFill/>
            <a:ln w="38100" cap="flat" cmpd="sng" algn="ctr">
              <a:solidFill>
                <a:schemeClr val="bg1"/>
              </a:solidFill>
              <a:prstDash val="solid"/>
              <a:headEnd type="none" w="lg" len="med"/>
              <a:tailEnd type="triangle" w="lg" len="med"/>
            </a:ln>
            <a:effectLst/>
          </p:spPr>
        </p:cxnSp>
      </p:grpSp>
      <p:sp>
        <p:nvSpPr>
          <p:cNvPr id="10" name="Footer Placeholder 9">
            <a:extLst>
              <a:ext uri="{FF2B5EF4-FFF2-40B4-BE49-F238E27FC236}">
                <a16:creationId xmlns:a16="http://schemas.microsoft.com/office/drawing/2014/main" id="{F4A73313-0124-C81E-E5E0-88A9D3B6F0CC}"/>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12" name="Slide Number Placeholder 11">
            <a:extLst>
              <a:ext uri="{FF2B5EF4-FFF2-40B4-BE49-F238E27FC236}">
                <a16:creationId xmlns:a16="http://schemas.microsoft.com/office/drawing/2014/main" id="{9A2B4A69-7DD0-081E-0887-1395261FAF69}"/>
              </a:ext>
            </a:extLst>
          </p:cNvPr>
          <p:cNvSpPr>
            <a:spLocks noGrp="1"/>
          </p:cNvSpPr>
          <p:nvPr>
            <p:ph type="sldNum" idx="10"/>
          </p:nvPr>
        </p:nvSpPr>
        <p:spPr/>
        <p:txBody>
          <a:bodyPr/>
          <a:lstStyle/>
          <a:p>
            <a:fld id="{3BD295A3-96FB-4E80-91AF-4225D266C57B}" type="slidenum">
              <a:rPr lang="en-US" smtClean="0">
                <a:solidFill>
                  <a:schemeClr val="tx1"/>
                </a:solidFill>
              </a:rPr>
              <a:t>18</a:t>
            </a:fld>
            <a:endParaRPr lang="en-US">
              <a:solidFill>
                <a:schemeClr val="tx1"/>
              </a:solidFill>
            </a:endParaRPr>
          </a:p>
        </p:txBody>
      </p:sp>
    </p:spTree>
    <p:extLst>
      <p:ext uri="{BB962C8B-B14F-4D97-AF65-F5344CB8AC3E}">
        <p14:creationId xmlns:p14="http://schemas.microsoft.com/office/powerpoint/2010/main" val="258110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2.96296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50"/>
                                  </p:stCondLst>
                                  <p:childTnLst>
                                    <p:animMotion origin="layout" path="M 0 0.04606 L 0 0 " pathEditMode="relative" rAng="0" ptsTypes="AA">
                                      <p:cBhvr>
                                        <p:cTn id="14" dur="600" fill="hold"/>
                                        <p:tgtEl>
                                          <p:spTgt spid="6"/>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50"/>
                                  </p:stCondLst>
                                  <p:childTnLst>
                                    <p:animMotion origin="layout" path="M -8.33333E-7 0.04607 L -8.33333E-7 -4.81481E-6 " pathEditMode="relative" rAng="0" ptsTypes="AA">
                                      <p:cBhvr>
                                        <p:cTn id="19" dur="6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D97-DB64-1E37-6CEA-68B1AB6D1037}"/>
              </a:ext>
            </a:extLst>
          </p:cNvPr>
          <p:cNvSpPr>
            <a:spLocks noGrp="1"/>
          </p:cNvSpPr>
          <p:nvPr>
            <p:ph type="title"/>
          </p:nvPr>
        </p:nvSpPr>
        <p:spPr>
          <a:xfrm>
            <a:off x="613520" y="1116496"/>
            <a:ext cx="6410133" cy="570606"/>
          </a:xfrm>
        </p:spPr>
        <p:txBody>
          <a:bodyPr>
            <a:normAutofit fontScale="90000"/>
          </a:bodyPr>
          <a:lstStyle/>
          <a:p>
            <a:r>
              <a:rPr lang="en-US" sz="4000" b="1"/>
              <a:t>Sign up</a:t>
            </a:r>
            <a:br>
              <a:rPr lang="en-US" sz="4000"/>
            </a:br>
            <a:r>
              <a:rPr lang="en-US" sz="4000"/>
              <a:t>Rapid App Assessment Workshop</a:t>
            </a:r>
          </a:p>
        </p:txBody>
      </p:sp>
      <p:sp>
        <p:nvSpPr>
          <p:cNvPr id="4" name="Slide Number Placeholder 3">
            <a:extLst>
              <a:ext uri="{FF2B5EF4-FFF2-40B4-BE49-F238E27FC236}">
                <a16:creationId xmlns:a16="http://schemas.microsoft.com/office/drawing/2014/main" id="{513D01D2-E9BF-A1F6-C28C-B70FFA222F86}"/>
              </a:ext>
            </a:extLst>
          </p:cNvPr>
          <p:cNvSpPr>
            <a:spLocks noGrp="1"/>
          </p:cNvSpPr>
          <p:nvPr>
            <p:ph type="sldNum" idx="14"/>
          </p:nvPr>
        </p:nvSpPr>
        <p:spPr/>
        <p:txBody>
          <a:bodyPr/>
          <a:lstStyle/>
          <a:p>
            <a:fld id="{A97643B4-7E4B-4B54-B9D9-996C2BB08E98}" type="slidenum">
              <a:rPr lang="en-US" smtClean="0"/>
              <a:t>19</a:t>
            </a:fld>
            <a:endParaRPr lang="en-US"/>
          </a:p>
        </p:txBody>
      </p:sp>
    </p:spTree>
    <p:extLst>
      <p:ext uri="{BB962C8B-B14F-4D97-AF65-F5344CB8AC3E}">
        <p14:creationId xmlns:p14="http://schemas.microsoft.com/office/powerpoint/2010/main" val="34549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traight Connector 10" hidden="1">
            <a:extLst>
              <a:ext uri="{FF2B5EF4-FFF2-40B4-BE49-F238E27FC236}">
                <a16:creationId xmlns:a16="http://schemas.microsoft.com/office/drawing/2014/main" id="{A3D5DC60-1257-7107-2C04-F348B5F94866}"/>
              </a:ext>
              <a:ext uri="{C183D7F6-B498-43B3-948B-1728B52AA6E4}">
                <adec:decorative xmlns:adec="http://schemas.microsoft.com/office/drawing/2017/decorative" val="1"/>
              </a:ext>
            </a:extLst>
          </p:cNvPr>
          <p:cNvCxnSpPr>
            <a:cxnSpLocks/>
          </p:cNvCxnSpPr>
          <p:nvPr/>
        </p:nvCxnSpPr>
        <p:spPr>
          <a:xfrm flipH="1" flipV="1">
            <a:off x="6096000" y="1762407"/>
            <a:ext cx="1" cy="555"/>
          </a:xfrm>
          <a:prstGeom prst="line">
            <a:avLst/>
          </a:prstGeom>
          <a:noFill/>
          <a:ln w="57150" cap="rnd"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cxnSp>
      <p:sp>
        <p:nvSpPr>
          <p:cNvPr id="2" name="Title 1">
            <a:extLst>
              <a:ext uri="{FF2B5EF4-FFF2-40B4-BE49-F238E27FC236}">
                <a16:creationId xmlns:a16="http://schemas.microsoft.com/office/drawing/2014/main" id="{CC558AF6-2068-CDE0-63F9-4FBCF27D95B9}"/>
              </a:ext>
            </a:extLst>
          </p:cNvPr>
          <p:cNvSpPr>
            <a:spLocks noGrp="1"/>
          </p:cNvSpPr>
          <p:nvPr>
            <p:ph type="title"/>
          </p:nvPr>
        </p:nvSpPr>
        <p:spPr>
          <a:xfrm>
            <a:off x="4431391" y="3493869"/>
            <a:ext cx="3329218" cy="677064"/>
          </a:xfrm>
        </p:spPr>
        <p:txBody>
          <a:bodyPr>
            <a:normAutofit fontScale="90000"/>
          </a:bodyPr>
          <a:lstStyle/>
          <a:p>
            <a:pPr algn="ctr"/>
            <a:r>
              <a:rPr lang="en-US" sz="2800"/>
              <a:t>Azure Spring Apps Enterprise </a:t>
            </a:r>
          </a:p>
        </p:txBody>
      </p:sp>
      <p:sp>
        <p:nvSpPr>
          <p:cNvPr id="17" name="Rectangle 16">
            <a:extLst>
              <a:ext uri="{FF2B5EF4-FFF2-40B4-BE49-F238E27FC236}">
                <a16:creationId xmlns:a16="http://schemas.microsoft.com/office/drawing/2014/main" id="{7E47253B-DD55-C33F-F265-D42EC2213C97}"/>
              </a:ext>
            </a:extLst>
          </p:cNvPr>
          <p:cNvSpPr/>
          <p:nvPr/>
        </p:nvSpPr>
        <p:spPr bwMode="auto">
          <a:xfrm>
            <a:off x="2641444" y="5537510"/>
            <a:ext cx="6909114"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rgbClr val="459B36"/>
                </a:solidFill>
                <a:effectLst/>
                <a:uLnTx/>
                <a:uFillTx/>
                <a:latin typeface="Metropolis"/>
                <a:ea typeface="+mn-ea"/>
                <a:cs typeface="Segoe UI" panose="020B0502040204020203" pitchFamily="34" charset="0"/>
              </a:rPr>
              <a:t>Unlock Spring’s full potential </a:t>
            </a:r>
            <a:br>
              <a:rPr kumimoji="0" lang="en-US" sz="1800" b="1" i="0" u="none" strike="noStrike" kern="0" cap="none" spc="-50" normalizeH="0" baseline="0" noProof="0">
                <a:ln w="3175">
                  <a:noFill/>
                </a:ln>
                <a:solidFill>
                  <a:srgbClr val="3F3F3F"/>
                </a:solidFill>
                <a:effectLst/>
                <a:uLnTx/>
                <a:uFillTx/>
                <a:latin typeface="Metropolis" panose="00000500000000000000" pitchFamily="50" charset="0"/>
                <a:ea typeface="+mn-ea"/>
                <a:cs typeface="Segoe UI" panose="020B0502040204020203" pitchFamily="34" charset="0"/>
              </a:rPr>
            </a:br>
            <a:r>
              <a:rPr kumimoji="0" lang="en-US" sz="1600" b="0" i="0" u="none" strike="noStrike" kern="0" cap="none" spc="-50" normalizeH="0" baseline="0" noProof="0">
                <a:ln w="3175">
                  <a:noFill/>
                </a:ln>
                <a:solidFill>
                  <a:srgbClr val="3F3F3F"/>
                </a:solidFill>
                <a:effectLst/>
                <a:uLnTx/>
                <a:uFillTx/>
                <a:latin typeface="Metropolis"/>
                <a:ea typeface="+mn-ea"/>
                <a:cs typeface="+mn-cs"/>
              </a:rPr>
              <a:t>with VMware Spring Runtime Support</a:t>
            </a:r>
          </a:p>
        </p:txBody>
      </p:sp>
      <p:pic>
        <p:nvPicPr>
          <p:cNvPr id="20" name="Graphic 19">
            <a:extLst>
              <a:ext uri="{FF2B5EF4-FFF2-40B4-BE49-F238E27FC236}">
                <a16:creationId xmlns:a16="http://schemas.microsoft.com/office/drawing/2014/main" id="{107D7FB4-4E7C-F868-5FBC-0098BD84D3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896" y="2450035"/>
            <a:ext cx="1004208" cy="1004206"/>
          </a:xfrm>
          <a:prstGeom prst="rect">
            <a:avLst/>
          </a:prstGeom>
        </p:spPr>
      </p:pic>
      <p:sp>
        <p:nvSpPr>
          <p:cNvPr id="21" name="Oval 20">
            <a:extLst>
              <a:ext uri="{FF2B5EF4-FFF2-40B4-BE49-F238E27FC236}">
                <a16:creationId xmlns:a16="http://schemas.microsoft.com/office/drawing/2014/main" id="{12283811-D1E3-8D2F-99FF-024AA6DAE9A1}"/>
              </a:ext>
              <a:ext uri="{C183D7F6-B498-43B3-948B-1728B52AA6E4}">
                <adec:decorative xmlns:adec="http://schemas.microsoft.com/office/drawing/2017/decorative" val="1"/>
              </a:ext>
            </a:extLst>
          </p:cNvPr>
          <p:cNvSpPr/>
          <p:nvPr/>
        </p:nvSpPr>
        <p:spPr bwMode="auto">
          <a:xfrm>
            <a:off x="4117918" y="1450918"/>
            <a:ext cx="3956164" cy="3956164"/>
          </a:xfrm>
          <a:prstGeom prst="ellipse">
            <a:avLst/>
          </a:prstGeom>
          <a:noFill/>
          <a:ln w="57150" cap="flat" cmpd="sng" algn="ctr">
            <a:gradFill>
              <a:gsLst>
                <a:gs pos="0">
                  <a:schemeClr val="accent3"/>
                </a:gs>
                <a:gs pos="100000">
                  <a:schemeClr val="accent6"/>
                </a:gs>
              </a:gsLst>
              <a:lin ang="5400000" scaled="1"/>
            </a:gradFill>
            <a:prstDash val="solid"/>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2" name="!! Oval 21">
            <a:extLst>
              <a:ext uri="{FF2B5EF4-FFF2-40B4-BE49-F238E27FC236}">
                <a16:creationId xmlns:a16="http://schemas.microsoft.com/office/drawing/2014/main" id="{9D660702-00DA-176C-DAE3-58431D55D6A1}"/>
              </a:ext>
              <a:ext uri="{C183D7F6-B498-43B3-948B-1728B52AA6E4}">
                <adec:decorative xmlns:adec="http://schemas.microsoft.com/office/drawing/2017/decorative" val="1"/>
              </a:ext>
            </a:extLst>
          </p:cNvPr>
          <p:cNvSpPr>
            <a:spLocks noChangeAspect="1"/>
          </p:cNvSpPr>
          <p:nvPr/>
        </p:nvSpPr>
        <p:spPr bwMode="auto">
          <a:xfrm>
            <a:off x="5909383" y="1264301"/>
            <a:ext cx="373234" cy="373234"/>
          </a:xfrm>
          <a:prstGeom prst="ellipse">
            <a:avLst/>
          </a:prstGeom>
          <a:solidFill>
            <a:schemeClr val="accent3"/>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CC8EF241-3339-E020-15D1-9D12BD2C4A24}"/>
              </a:ext>
              <a:ext uri="{C183D7F6-B498-43B3-948B-1728B52AA6E4}">
                <adec:decorative xmlns:adec="http://schemas.microsoft.com/office/drawing/2017/decorative" val="1"/>
              </a:ext>
            </a:extLst>
          </p:cNvPr>
          <p:cNvSpPr>
            <a:spLocks noChangeAspect="1"/>
          </p:cNvSpPr>
          <p:nvPr/>
        </p:nvSpPr>
        <p:spPr bwMode="auto">
          <a:xfrm>
            <a:off x="5909383" y="5197101"/>
            <a:ext cx="373234" cy="373234"/>
          </a:xfrm>
          <a:prstGeom prst="ellipse">
            <a:avLst/>
          </a:prstGeom>
          <a:solidFill>
            <a:schemeClr val="accent6"/>
          </a:solidFill>
          <a:ln w="38100" cap="flat" cmpd="sng" algn="ctr">
            <a:noFill/>
            <a:prstDash val="solid"/>
            <a:headEnd type="none" w="med" len="med"/>
            <a:tailEnd type="none" w="med" len="med"/>
          </a:ln>
          <a:effectLst>
            <a:outerShdw blurRad="63500" dist="76200" dir="2700000" sx="93000" sy="93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C9D1A9E4-D71C-9F70-8568-855917F720F3}"/>
              </a:ext>
            </a:extLst>
          </p:cNvPr>
          <p:cNvSpPr/>
          <p:nvPr/>
        </p:nvSpPr>
        <p:spPr bwMode="auto">
          <a:xfrm>
            <a:off x="2113662" y="476724"/>
            <a:ext cx="7964676" cy="1501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solidFill>
                  <a:srgbClr val="00C1D5"/>
                </a:solidFill>
                <a:effectLst/>
                <a:uLnTx/>
                <a:uFillTx/>
                <a:latin typeface="Metropolis"/>
                <a:ea typeface="+mn-ea"/>
                <a:cs typeface="Segoe UI" panose="020B0502040204020203" pitchFamily="34" charset="0"/>
              </a:rPr>
              <a:t>Ship faster </a:t>
            </a:r>
            <a:br>
              <a:rPr kumimoji="0" lang="en-US" sz="1800" b="1" i="0" u="none" strike="noStrike" kern="0" cap="none" spc="-50" normalizeH="0" baseline="0" noProof="0">
                <a:ln w="3175">
                  <a:noFill/>
                </a:ln>
                <a:solidFill>
                  <a:srgbClr val="3F3F3F"/>
                </a:solidFill>
                <a:effectLst/>
                <a:uLnTx/>
                <a:uFillTx/>
                <a:latin typeface="Segoe UI Semibold"/>
                <a:ea typeface="+mn-ea"/>
                <a:cs typeface="+mn-cs"/>
              </a:rPr>
            </a:br>
            <a:r>
              <a:rPr kumimoji="0" lang="en-US" sz="1600" b="0" i="0" u="none" strike="noStrike" kern="0" cap="none" spc="-50" normalizeH="0" baseline="0" noProof="0">
                <a:ln w="3175">
                  <a:noFill/>
                </a:ln>
                <a:solidFill>
                  <a:srgbClr val="3F3F3F"/>
                </a:solidFill>
                <a:effectLst/>
                <a:uLnTx/>
                <a:uFillTx/>
                <a:latin typeface="Metropolis"/>
                <a:ea typeface="+mn-ea"/>
                <a:cs typeface="+mn-cs"/>
              </a:rPr>
              <a:t>with VMware Tanzu components</a:t>
            </a:r>
            <a:endParaRPr kumimoji="0" lang="en-US" sz="1800" b="0" i="0" u="none" strike="noStrike" kern="0" cap="none" spc="-50" normalizeH="0" baseline="0" noProof="0">
              <a:ln w="3175">
                <a:noFill/>
              </a:ln>
              <a:solidFill>
                <a:srgbClr val="3F3F3F"/>
              </a:solidFill>
              <a:effectLst/>
              <a:uLnTx/>
              <a:uFillTx/>
              <a:latin typeface="Metropolis"/>
              <a:ea typeface="+mn-ea"/>
              <a:cs typeface="+mn-cs"/>
            </a:endParaRPr>
          </a:p>
        </p:txBody>
      </p:sp>
      <p:sp>
        <p:nvSpPr>
          <p:cNvPr id="6" name="Slide Number Placeholder 5">
            <a:extLst>
              <a:ext uri="{FF2B5EF4-FFF2-40B4-BE49-F238E27FC236}">
                <a16:creationId xmlns:a16="http://schemas.microsoft.com/office/drawing/2014/main" id="{BAFA433A-4E7E-AFEE-05DE-A2BBBD10A2A7}"/>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7" name="Footer Placeholder 6">
            <a:extLst>
              <a:ext uri="{FF2B5EF4-FFF2-40B4-BE49-F238E27FC236}">
                <a16:creationId xmlns:a16="http://schemas.microsoft.com/office/drawing/2014/main" id="{C0D2E0FC-D130-E3B6-316A-DE3DEDF540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51799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150"/>
                                  </p:stCondLst>
                                  <p:childTnLst>
                                    <p:animMotion origin="layout" path="M -2.91667E-6 0.04606 L -2.91667E-6 1.85185E-6 " pathEditMode="relative" rAng="0" ptsTypes="AA">
                                      <p:cBhvr>
                                        <p:cTn id="27" dur="600" fill="hold"/>
                                        <p:tgtEl>
                                          <p:spTgt spid="17"/>
                                        </p:tgtEl>
                                        <p:attrNameLst>
                                          <p:attrName>ppt_x</p:attrName>
                                          <p:attrName>ppt_y</p:attrName>
                                        </p:attrNameLst>
                                      </p:cBhvr>
                                      <p:rCtr x="0" y="-2315"/>
                                    </p:animMotion>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0"/>
                                  </p:stCondLst>
                                  <p:childTnLst>
                                    <p:animMotion origin="layout" path="M -2.91667E-6 0.04606 L -2.91667E-6 1.85185E-6 " pathEditMode="relative" rAng="0" ptsTypes="AA">
                                      <p:cBhvr>
                                        <p:cTn id="32"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animBg="1"/>
      <p:bldP spid="22" grpId="0" animBg="1"/>
      <p:bldP spid="23" grpId="0" animBg="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8041-C543-5E1C-D6FE-87F66B6716E2}"/>
              </a:ext>
            </a:extLst>
          </p:cNvPr>
          <p:cNvSpPr>
            <a:spLocks noGrp="1"/>
          </p:cNvSpPr>
          <p:nvPr>
            <p:ph type="title"/>
          </p:nvPr>
        </p:nvSpPr>
        <p:spPr>
          <a:xfrm>
            <a:off x="609600" y="2514600"/>
            <a:ext cx="4320209" cy="1582309"/>
          </a:xfrm>
        </p:spPr>
        <p:txBody>
          <a:bodyPr/>
          <a:lstStyle/>
          <a:p>
            <a:r>
              <a:rPr lang="en-US" sz="5400"/>
              <a:t>Socials and Networking!</a:t>
            </a:r>
          </a:p>
        </p:txBody>
      </p:sp>
      <p:pic>
        <p:nvPicPr>
          <p:cNvPr id="6" name="Graphic 5" descr="spring cloud logo">
            <a:extLst>
              <a:ext uri="{FF2B5EF4-FFF2-40B4-BE49-F238E27FC236}">
                <a16:creationId xmlns:a16="http://schemas.microsoft.com/office/drawing/2014/main" id="{FAC29459-5274-ACFD-34B8-E41809D2D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457200"/>
            <a:ext cx="1400174" cy="1400172"/>
          </a:xfrm>
          <a:prstGeom prst="rect">
            <a:avLst/>
          </a:prstGeom>
        </p:spPr>
      </p:pic>
      <p:sp>
        <p:nvSpPr>
          <p:cNvPr id="7" name="Slide Number Placeholder 6">
            <a:extLst>
              <a:ext uri="{FF2B5EF4-FFF2-40B4-BE49-F238E27FC236}">
                <a16:creationId xmlns:a16="http://schemas.microsoft.com/office/drawing/2014/main" id="{ED3F2CD0-999F-C430-87A6-CDEC7E085958}"/>
              </a:ext>
            </a:extLst>
          </p:cNvPr>
          <p:cNvSpPr>
            <a:spLocks noGrp="1"/>
          </p:cNvSpPr>
          <p:nvPr>
            <p:ph type="sldNum" idx="10"/>
          </p:nvPr>
        </p:nvSpPr>
        <p:spPr/>
        <p:txBody>
          <a:bodyPr/>
          <a:lstStyle/>
          <a:p>
            <a:fld id="{A97643B4-7E4B-4B54-B9D9-996C2BB08E98}" type="slidenum">
              <a:rPr lang="en-US" smtClean="0">
                <a:solidFill>
                  <a:schemeClr val="tx1"/>
                </a:solidFill>
              </a:rPr>
              <a:t>20</a:t>
            </a:fld>
            <a:endParaRPr lang="en-US">
              <a:solidFill>
                <a:schemeClr val="tx1"/>
              </a:solidFill>
            </a:endParaRPr>
          </a:p>
        </p:txBody>
      </p:sp>
    </p:spTree>
    <p:extLst>
      <p:ext uri="{BB962C8B-B14F-4D97-AF65-F5344CB8AC3E}">
        <p14:creationId xmlns:p14="http://schemas.microsoft.com/office/powerpoint/2010/main" val="129374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7512A77-21F9-5FD2-52A2-932699C94AF7}"/>
              </a:ext>
              <a:ext uri="{C183D7F6-B498-43B3-948B-1728B52AA6E4}">
                <adec:decorative xmlns:adec="http://schemas.microsoft.com/office/drawing/2017/decorative" val="1"/>
              </a:ext>
            </a:extLst>
          </p:cNvPr>
          <p:cNvCxnSpPr>
            <a:cxnSpLocks/>
          </p:cNvCxnSpPr>
          <p:nvPr/>
        </p:nvCxnSpPr>
        <p:spPr>
          <a:xfrm>
            <a:off x="3919960" y="3429000"/>
            <a:ext cx="4352081" cy="0"/>
          </a:xfrm>
          <a:prstGeom prst="line">
            <a:avLst/>
          </a:prstGeom>
          <a:noFill/>
          <a:ln w="57150" cap="rnd" cmpd="sng" algn="ctr">
            <a:solidFill>
              <a:schemeClr val="accent3"/>
            </a:solidFill>
            <a:prstDash val="solid"/>
            <a:headEnd type="none" w="med" len="med"/>
            <a:tailEnd type="none" w="med" len="med"/>
          </a:ln>
          <a:effectLst/>
        </p:spPr>
      </p:cxnSp>
      <p:sp>
        <p:nvSpPr>
          <p:cNvPr id="19" name="!! Oval 21">
            <a:extLst>
              <a:ext uri="{FF2B5EF4-FFF2-40B4-BE49-F238E27FC236}">
                <a16:creationId xmlns:a16="http://schemas.microsoft.com/office/drawing/2014/main" id="{5D0BD653-2EA1-300F-AD8E-96C2AFFA4B61}"/>
              </a:ext>
              <a:ext uri="{C183D7F6-B498-43B3-948B-1728B52AA6E4}">
                <adec:decorative xmlns:adec="http://schemas.microsoft.com/office/drawing/2017/decorative" val="1"/>
              </a:ext>
            </a:extLst>
          </p:cNvPr>
          <p:cNvSpPr>
            <a:spLocks noChangeAspect="1"/>
          </p:cNvSpPr>
          <p:nvPr/>
        </p:nvSpPr>
        <p:spPr bwMode="auto">
          <a:xfrm>
            <a:off x="4496221" y="1829221"/>
            <a:ext cx="3199558" cy="3199558"/>
          </a:xfrm>
          <a:prstGeom prst="ellipse">
            <a:avLst/>
          </a:prstGeom>
          <a:solidFill>
            <a:schemeClr val="bg1"/>
          </a:solidFill>
          <a:ln w="57150" cap="flat" cmpd="sng" algn="ctr">
            <a:solidFill>
              <a:schemeClr val="accent3"/>
            </a:solidFill>
            <a:prstDash val="solid"/>
            <a:headEnd type="none" w="med" len="med"/>
            <a:tailEnd type="none" w="med" len="med"/>
          </a:ln>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5" name="Title 14">
            <a:extLst>
              <a:ext uri="{FF2B5EF4-FFF2-40B4-BE49-F238E27FC236}">
                <a16:creationId xmlns:a16="http://schemas.microsoft.com/office/drawing/2014/main" id="{6EE933FA-091C-770E-D957-133D0516F8CF}"/>
              </a:ext>
            </a:extLst>
          </p:cNvPr>
          <p:cNvSpPr>
            <a:spLocks noGrp="1"/>
          </p:cNvSpPr>
          <p:nvPr>
            <p:ph type="title"/>
          </p:nvPr>
        </p:nvSpPr>
        <p:spPr bwMode="auto">
          <a:xfrm>
            <a:off x="4496222" y="1829221"/>
            <a:ext cx="3199558" cy="31995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ts val="1200"/>
              </a:spcAft>
              <a:buClrTx/>
              <a:buSzTx/>
              <a:buFontTx/>
              <a:buNone/>
              <a:tabLst/>
              <a:defRPr/>
            </a:pPr>
            <a:r>
              <a:rPr kumimoji="0" lang="en-US" sz="2400" b="1" i="0" u="none" strike="noStrike" kern="0" cap="none" spc="-50" normalizeH="0" baseline="0" noProof="0">
                <a:ln w="3175">
                  <a:noFill/>
                </a:ln>
                <a:solidFill>
                  <a:schemeClr val="accent3"/>
                </a:solidFill>
                <a:effectLst/>
                <a:uLnTx/>
                <a:uFillTx/>
                <a:latin typeface="Metropolis" panose="00000500000000000000" pitchFamily="50" charset="0"/>
                <a:ea typeface="+mn-ea"/>
                <a:cs typeface="Segoe UI" panose="020B0502040204020203" pitchFamily="34" charset="0"/>
              </a:rPr>
              <a:t>Ship faster </a:t>
            </a:r>
            <a:br>
              <a:rPr kumimoji="0" lang="en-US" sz="2000" b="0" i="0" u="none" strike="noStrike" kern="1200" cap="none" spc="-49" normalizeH="0" baseline="0" noProof="0">
                <a:ln w="3175">
                  <a:noFill/>
                </a:ln>
                <a:solidFill>
                  <a:schemeClr val="bg2"/>
                </a:solidFill>
                <a:effectLst/>
                <a:uLnTx/>
                <a:uFillTx/>
                <a:latin typeface="+mj-lt"/>
                <a:ea typeface="+mn-ea"/>
                <a:cs typeface="Segoe UI" pitchFamily="34" charset="0"/>
              </a:rPr>
            </a:br>
            <a:r>
              <a:rPr kumimoji="0" lang="en-US" sz="2000" b="0" i="0" u="none" strike="noStrike" kern="1200" cap="none" spc="-49" normalizeH="0" baseline="0" noProof="0">
                <a:ln w="3175">
                  <a:noFill/>
                </a:ln>
                <a:solidFill>
                  <a:schemeClr val="bg2"/>
                </a:solidFill>
                <a:effectLst/>
                <a:uLnTx/>
                <a:uFillTx/>
                <a:latin typeface="+mj-lt"/>
                <a:ea typeface="+mn-ea"/>
                <a:cs typeface="Segoe UI" pitchFamily="34" charset="0"/>
              </a:rPr>
              <a:t>with VMware Tanzu components</a:t>
            </a:r>
          </a:p>
        </p:txBody>
      </p:sp>
      <p:sp>
        <p:nvSpPr>
          <p:cNvPr id="9" name="TextBox 8">
            <a:extLst>
              <a:ext uri="{FF2B5EF4-FFF2-40B4-BE49-F238E27FC236}">
                <a16:creationId xmlns:a16="http://schemas.microsoft.com/office/drawing/2014/main" id="{4104D6D7-42A2-4D3B-BEB9-33B8C2232EE1}"/>
              </a:ext>
            </a:extLst>
          </p:cNvPr>
          <p:cNvSpPr txBox="1"/>
          <p:nvPr/>
        </p:nvSpPr>
        <p:spPr>
          <a:xfrm>
            <a:off x="623777" y="680487"/>
            <a:ext cx="2941674" cy="5241502"/>
          </a:xfrm>
          <a:prstGeom prst="rect">
            <a:avLst/>
          </a:prstGeom>
          <a:noFill/>
        </p:spPr>
        <p:txBody>
          <a:bodyPr wrap="square" lIns="0" tIns="0" rIns="0" bIns="0" numCol="1" spcCol="182880" rtlCol="0" anchor="ctr" anchorCtr="0">
            <a:noAutofit/>
          </a:bodyPr>
          <a:lstStyle/>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Buildpacks with app integrations</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Management of app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container creation</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Out-of-the-box SSO with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any identity provider</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Out-of-the-box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throttling and caching</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Accelerators for hardening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app config and best practices</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Cloud-native streaming and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batch data processing pipelines</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t>
            </a:r>
          </a:p>
        </p:txBody>
      </p:sp>
      <p:sp>
        <p:nvSpPr>
          <p:cNvPr id="7" name="TextBox 6">
            <a:extLst>
              <a:ext uri="{FF2B5EF4-FFF2-40B4-BE49-F238E27FC236}">
                <a16:creationId xmlns:a16="http://schemas.microsoft.com/office/drawing/2014/main" id="{5205E4EF-E993-5B2D-B213-F25D59CA6E4F}"/>
              </a:ext>
            </a:extLst>
          </p:cNvPr>
          <p:cNvSpPr txBox="1"/>
          <p:nvPr/>
        </p:nvSpPr>
        <p:spPr>
          <a:xfrm>
            <a:off x="8626548" y="680487"/>
            <a:ext cx="2941675" cy="5241502"/>
          </a:xfrm>
          <a:prstGeom prst="rect">
            <a:avLst/>
          </a:prstGeom>
          <a:noFill/>
        </p:spPr>
        <p:txBody>
          <a:bodyPr wrap="square" lIns="0" tIns="0" rIns="0" bIns="0" numCol="1" spcCol="182880" rtlCol="0" anchor="ctr" anchorCtr="0">
            <a:noAutofit/>
          </a:bodyPr>
          <a:lstStyle/>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Build Service</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Application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Configuration Service</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Service Registry</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Spring Apps Gateway</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API portal</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Application Accelerator</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Application Live View</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Spring Apps </a:t>
            </a:r>
            <a:br>
              <a:rPr kumimoji="0" lang="en-US" sz="1600" b="0" i="0" u="none" strike="noStrike" kern="1200" cap="none" spc="0" normalizeH="0" baseline="0" noProof="0">
                <a:ln>
                  <a:noFill/>
                </a:ln>
                <a:solidFill>
                  <a:srgbClr val="3F3F3F"/>
                </a:solidFill>
                <a:effectLst/>
                <a:uLnTx/>
                <a:uFillTx/>
                <a:latin typeface="Metropolis"/>
                <a:ea typeface="+mn-ea"/>
                <a:cs typeface="+mn-cs"/>
              </a:rPr>
            </a:br>
            <a:r>
              <a:rPr kumimoji="0" lang="en-US" sz="1600" b="0" i="0" u="none" strike="noStrike" kern="1200" cap="none" spc="0" normalizeH="0" baseline="0" noProof="0">
                <a:ln>
                  <a:noFill/>
                </a:ln>
                <a:solidFill>
                  <a:srgbClr val="3F3F3F"/>
                </a:solidFill>
                <a:effectLst/>
                <a:uLnTx/>
                <a:uFillTx/>
                <a:latin typeface="Metropolis"/>
                <a:ea typeface="+mn-ea"/>
                <a:cs typeface="+mn-cs"/>
              </a:rPr>
              <a:t>Data Flow*</a:t>
            </a:r>
          </a:p>
          <a:p>
            <a:pPr marL="347472" marR="0" lvl="0" indent="-347472"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3F3F3F"/>
                </a:solidFill>
                <a:effectLst/>
                <a:uLnTx/>
                <a:uFillTx/>
                <a:latin typeface="Metropolis"/>
                <a:ea typeface="+mn-ea"/>
                <a:cs typeface="+mn-cs"/>
              </a:rPr>
              <a:t>….</a:t>
            </a:r>
          </a:p>
        </p:txBody>
      </p:sp>
      <p:sp>
        <p:nvSpPr>
          <p:cNvPr id="10" name="TextBox 9">
            <a:extLst>
              <a:ext uri="{FF2B5EF4-FFF2-40B4-BE49-F238E27FC236}">
                <a16:creationId xmlns:a16="http://schemas.microsoft.com/office/drawing/2014/main" id="{DA707F3C-7F70-B55A-2C33-174254413EB0}"/>
              </a:ext>
            </a:extLst>
          </p:cNvPr>
          <p:cNvSpPr txBox="1"/>
          <p:nvPr/>
        </p:nvSpPr>
        <p:spPr>
          <a:xfrm>
            <a:off x="6253291" y="5921989"/>
            <a:ext cx="5427038" cy="261610"/>
          </a:xfrm>
          <a:prstGeom prst="rect">
            <a:avLst/>
          </a:prstGeom>
          <a:noFill/>
        </p:spPr>
        <p:txBody>
          <a:bodyPr wrap="square" l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3F3F3F"/>
                </a:solidFill>
                <a:effectLst/>
                <a:uLnTx/>
                <a:uFillTx/>
                <a:latin typeface="Metropolis"/>
                <a:ea typeface="+mn-ea"/>
                <a:cs typeface="+mn-cs"/>
              </a:rPr>
              <a:t>*Roadmap is not confirmed and subject to change.</a:t>
            </a:r>
          </a:p>
        </p:txBody>
      </p:sp>
      <p:sp>
        <p:nvSpPr>
          <p:cNvPr id="3" name="Slide Number Placeholder 2">
            <a:extLst>
              <a:ext uri="{FF2B5EF4-FFF2-40B4-BE49-F238E27FC236}">
                <a16:creationId xmlns:a16="http://schemas.microsoft.com/office/drawing/2014/main" id="{FDA67819-2300-0908-1C41-EC9FF03BA2F9}"/>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4" name="Footer Placeholder 3">
            <a:extLst>
              <a:ext uri="{FF2B5EF4-FFF2-40B4-BE49-F238E27FC236}">
                <a16:creationId xmlns:a16="http://schemas.microsoft.com/office/drawing/2014/main" id="{0A1E5076-1A17-E7AC-4BC2-29118EB91A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203655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375E-6 0.04607 L 4.375E-6 -1.48148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50"/>
                                  </p:stCondLst>
                                  <p:childTnLst>
                                    <p:animMotion origin="layout" path="M 3.33333E-6 0.04606 L 3.33333E-6 2.59259E-6 " pathEditMode="relative" rAng="0" ptsTypes="AA">
                                      <p:cBhvr>
                                        <p:cTn id="19"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C761C8-24D4-5E11-62B3-AA889CF131C5}"/>
              </a:ext>
            </a:extLst>
          </p:cNvPr>
          <p:cNvSpPr>
            <a:spLocks noGrp="1"/>
          </p:cNvSpPr>
          <p:nvPr>
            <p:ph type="body" sz="quarter" idx="12"/>
          </p:nvPr>
        </p:nvSpPr>
        <p:spPr/>
        <p:txBody>
          <a:bodyPr>
            <a:normAutofit fontScale="92500" lnSpcReduction="20000"/>
          </a:bodyPr>
          <a:lstStyle/>
          <a:p>
            <a:pPr algn="ctr"/>
            <a:r>
              <a:rPr kumimoji="0" lang="en-US" sz="2000" b="1" i="0" u="none" strike="noStrike" kern="0" cap="none" spc="-50" normalizeH="0" baseline="0" noProof="0">
                <a:ln w="3175">
                  <a:noFill/>
                </a:ln>
                <a:effectLst/>
                <a:uLnTx/>
                <a:uFillTx/>
                <a:latin typeface="+mj-lt"/>
                <a:ea typeface="+mn-ea"/>
                <a:cs typeface="+mn-cs"/>
              </a:rPr>
              <a:t>with VMware Spring Runtime Support</a:t>
            </a:r>
            <a:endParaRPr lang="en-US"/>
          </a:p>
        </p:txBody>
      </p:sp>
      <p:sp>
        <p:nvSpPr>
          <p:cNvPr id="10" name="Title 9">
            <a:extLst>
              <a:ext uri="{FF2B5EF4-FFF2-40B4-BE49-F238E27FC236}">
                <a16:creationId xmlns:a16="http://schemas.microsoft.com/office/drawing/2014/main" id="{01D53DEB-DB7E-9B6B-2AA5-354BD1C7B149}"/>
              </a:ext>
            </a:extLst>
          </p:cNvPr>
          <p:cNvSpPr>
            <a:spLocks noGrp="1"/>
          </p:cNvSpPr>
          <p:nvPr>
            <p:ph type="title"/>
          </p:nvPr>
        </p:nvSpPr>
        <p:spPr bwMode="auto">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800" b="1" i="0" u="none" strike="noStrike" kern="0" cap="none" spc="-50" normalizeH="0" baseline="0" noProof="0">
                <a:ln w="3175">
                  <a:noFill/>
                </a:ln>
                <a:effectLst/>
                <a:uLnTx/>
                <a:uFillTx/>
                <a:latin typeface="+mn-lt"/>
                <a:ea typeface="+mn-ea"/>
                <a:cs typeface="Segoe UI" panose="020B0502040204020203" pitchFamily="34" charset="0"/>
              </a:rPr>
              <a:t>Unlock Spring’s full potential </a:t>
            </a:r>
            <a:endParaRPr kumimoji="0" lang="en-US" sz="2800" b="1" i="0" u="none" strike="noStrike" kern="0" cap="none" spc="-50" normalizeH="0" baseline="0" noProof="0">
              <a:ln w="3175">
                <a:noFill/>
              </a:ln>
              <a:effectLst/>
              <a:uLnTx/>
              <a:uFillTx/>
              <a:latin typeface="+mn-lt"/>
              <a:ea typeface="+mn-ea"/>
              <a:cs typeface="+mn-cs"/>
            </a:endParaRPr>
          </a:p>
        </p:txBody>
      </p:sp>
      <p:sp>
        <p:nvSpPr>
          <p:cNvPr id="4" name="TextBox 3">
            <a:extLst>
              <a:ext uri="{FF2B5EF4-FFF2-40B4-BE49-F238E27FC236}">
                <a16:creationId xmlns:a16="http://schemas.microsoft.com/office/drawing/2014/main" id="{9D6E268A-177B-BE12-94FD-623D61B5E50D}"/>
              </a:ext>
            </a:extLst>
          </p:cNvPr>
          <p:cNvSpPr txBox="1"/>
          <p:nvPr/>
        </p:nvSpPr>
        <p:spPr>
          <a:xfrm>
            <a:off x="609599" y="1823030"/>
            <a:ext cx="1993392" cy="3319370"/>
          </a:xfrm>
          <a:prstGeom prst="rect">
            <a:avLst/>
          </a:prstGeom>
          <a:noFill/>
        </p:spPr>
        <p:txBody>
          <a:bodyPr wrap="square" lIns="0" tIns="0" rIns="0" bIns="0" numCol="1" spcCol="182880" rtlCol="0" anchor="t" anchorCtr="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AspectJ</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Micrometer</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Reactor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AMQP</a:t>
            </a:r>
          </a:p>
          <a:p>
            <a:pPr marL="0" marR="0" lvl="0" indent="0" algn="just"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Batch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Boot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Commons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Config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Netflix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Bus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Cloud Foundry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Open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Service Broker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Consul</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Security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Sleuth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Zookeeper </a:t>
            </a:r>
          </a:p>
        </p:txBody>
      </p:sp>
      <p:sp>
        <p:nvSpPr>
          <p:cNvPr id="5" name="TextBox 4">
            <a:extLst>
              <a:ext uri="{FF2B5EF4-FFF2-40B4-BE49-F238E27FC236}">
                <a16:creationId xmlns:a16="http://schemas.microsoft.com/office/drawing/2014/main" id="{2D181396-A807-496F-90C5-88DF2EABFDAC}"/>
              </a:ext>
            </a:extLst>
          </p:cNvPr>
          <p:cNvSpPr txBox="1"/>
          <p:nvPr/>
        </p:nvSpPr>
        <p:spPr>
          <a:xfrm>
            <a:off x="3603227" y="1823030"/>
            <a:ext cx="1993392" cy="3433248"/>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Kubernetes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CLI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OpenFeign</a:t>
            </a:r>
            <a:endPar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Gateway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Function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Contract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Task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Stream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Stream Binder for Apache Kafka®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Stream Binder for RabbitMQ</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Stream Binder for Kafka Streams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Vault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CredHub</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for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Apache Cassandra™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Commons </a:t>
            </a:r>
          </a:p>
        </p:txBody>
      </p:sp>
      <p:sp>
        <p:nvSpPr>
          <p:cNvPr id="6" name="TextBox 5">
            <a:extLst>
              <a:ext uri="{FF2B5EF4-FFF2-40B4-BE49-F238E27FC236}">
                <a16:creationId xmlns:a16="http://schemas.microsoft.com/office/drawing/2014/main" id="{B6736842-52D0-2254-23E2-52EBF372F042}"/>
              </a:ext>
            </a:extLst>
          </p:cNvPr>
          <p:cNvSpPr txBox="1"/>
          <p:nvPr/>
        </p:nvSpPr>
        <p:spPr>
          <a:xfrm>
            <a:off x="6596855" y="1823030"/>
            <a:ext cx="1772921" cy="3319370"/>
          </a:xfrm>
          <a:prstGeom prst="rect">
            <a:avLst/>
          </a:prstGeom>
          <a:noFill/>
        </p:spPr>
        <p:txBody>
          <a:bodyPr wrap="non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KeyValue</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LDAP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JDBC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JPA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MongoDB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GemFire</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For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Apache Geode™</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Redis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Rest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Data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Solr</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Framework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HATEOAS</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Integration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(Core Modules + Kafka)</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For Apache Kafka®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LDAP</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Kerberos </a:t>
            </a:r>
          </a:p>
        </p:txBody>
      </p:sp>
      <p:sp>
        <p:nvSpPr>
          <p:cNvPr id="7" name="TextBox 6">
            <a:extLst>
              <a:ext uri="{FF2B5EF4-FFF2-40B4-BE49-F238E27FC236}">
                <a16:creationId xmlns:a16="http://schemas.microsoft.com/office/drawing/2014/main" id="{93D10DDE-6994-811B-A5BC-DABC6DB4A187}"/>
              </a:ext>
            </a:extLst>
          </p:cNvPr>
          <p:cNvSpPr txBox="1"/>
          <p:nvPr/>
        </p:nvSpPr>
        <p:spPr>
          <a:xfrm>
            <a:off x="9590482" y="1823030"/>
            <a:ext cx="1991919" cy="3280898"/>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Rest Docs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Retry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Statemachine</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Security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Security OAuth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Security SAML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Data Flow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Session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Session </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for MongoDB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Session for </a:t>
            </a:r>
            <a:r>
              <a:rPr kumimoji="0" lang="en-US" sz="1100" b="0" i="0" u="none" strike="noStrike" kern="1200" cap="none" spc="-10" normalizeH="0" baseline="0" noProof="0" err="1">
                <a:ln>
                  <a:noFill/>
                </a:ln>
                <a:solidFill>
                  <a:srgbClr val="3F3F3F"/>
                </a:solidFill>
                <a:effectLst/>
                <a:uLnTx/>
                <a:uFillTx/>
                <a:latin typeface="Metropolis"/>
                <a:ea typeface="+mn-ea"/>
                <a:cs typeface="Segoe UI" panose="020B0502040204020203" pitchFamily="34" charset="0"/>
              </a:rPr>
              <a:t>GemFire</a:t>
            </a: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Apache Geode™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Tool Suite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Tools 4</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Vault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Skipper </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Spring Apps Stream/</a:t>
            </a:r>
            <a:b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br>
            <a:r>
              <a:rPr kumimoji="0" lang="en-US" sz="1100" b="0" i="0" u="none" strike="noStrike" kern="1200" cap="none" spc="-10" normalizeH="0" baseline="0" noProof="0">
                <a:ln>
                  <a:noFill/>
                </a:ln>
                <a:solidFill>
                  <a:srgbClr val="3F3F3F"/>
                </a:solidFill>
                <a:effectLst/>
                <a:uLnTx/>
                <a:uFillTx/>
                <a:latin typeface="Metropolis"/>
                <a:ea typeface="+mn-ea"/>
                <a:cs typeface="Segoe UI" panose="020B0502040204020203" pitchFamily="34" charset="0"/>
              </a:rPr>
              <a:t>Task App Starters</a:t>
            </a:r>
          </a:p>
        </p:txBody>
      </p:sp>
      <p:sp>
        <p:nvSpPr>
          <p:cNvPr id="13" name="Freeform: Shape 12" descr="aka.ms/spring-cloud-azure &#10;">
            <a:extLst>
              <a:ext uri="{FF2B5EF4-FFF2-40B4-BE49-F238E27FC236}">
                <a16:creationId xmlns:a16="http://schemas.microsoft.com/office/drawing/2014/main" id="{4AB150A5-F76C-F61E-9F88-9C9DC9450DDD}"/>
              </a:ext>
            </a:extLst>
          </p:cNvPr>
          <p:cNvSpPr/>
          <p:nvPr/>
        </p:nvSpPr>
        <p:spPr bwMode="auto">
          <a:xfrm>
            <a:off x="7602006" y="5719828"/>
            <a:ext cx="4589994" cy="472916"/>
          </a:xfrm>
          <a:custGeom>
            <a:avLst/>
            <a:gdLst>
              <a:gd name="connsiteX0" fmla="*/ 326123 w 4589994"/>
              <a:gd name="connsiteY0" fmla="*/ 0 h 472916"/>
              <a:gd name="connsiteX1" fmla="*/ 4589994 w 4589994"/>
              <a:gd name="connsiteY1" fmla="*/ 0 h 472916"/>
              <a:gd name="connsiteX2" fmla="*/ 4589994 w 4589994"/>
              <a:gd name="connsiteY2" fmla="*/ 472916 h 472916"/>
              <a:gd name="connsiteX3" fmla="*/ 0 w 4589994"/>
              <a:gd name="connsiteY3" fmla="*/ 472916 h 472916"/>
            </a:gdLst>
            <a:ahLst/>
            <a:cxnLst>
              <a:cxn ang="0">
                <a:pos x="connsiteX0" y="connsiteY0"/>
              </a:cxn>
              <a:cxn ang="0">
                <a:pos x="connsiteX1" y="connsiteY1"/>
              </a:cxn>
              <a:cxn ang="0">
                <a:pos x="connsiteX2" y="connsiteY2"/>
              </a:cxn>
              <a:cxn ang="0">
                <a:pos x="connsiteX3" y="connsiteY3"/>
              </a:cxn>
            </a:cxnLst>
            <a:rect l="l" t="t" r="r" b="b"/>
            <a:pathLst>
              <a:path w="4589994" h="472916">
                <a:moveTo>
                  <a:pt x="326123" y="0"/>
                </a:moveTo>
                <a:lnTo>
                  <a:pt x="4589994" y="0"/>
                </a:lnTo>
                <a:lnTo>
                  <a:pt x="4589994" y="472916"/>
                </a:lnTo>
                <a:lnTo>
                  <a:pt x="0" y="472916"/>
                </a:lnTo>
                <a:close/>
              </a:path>
            </a:pathLst>
          </a:custGeom>
          <a:gradFill>
            <a:gsLst>
              <a:gs pos="24000">
                <a:schemeClr val="accent1"/>
              </a:gs>
              <a:gs pos="100000">
                <a:schemeClr val="accent2"/>
              </a:gs>
            </a:gsLst>
            <a:lin ang="2700000" scaled="0"/>
          </a:gradFill>
          <a:ln w="57150" cap="rnd" cmpd="sng" algn="ctr">
            <a:noFill/>
            <a:prstDash val="solid"/>
            <a:headEnd type="none" w="lg" len="med"/>
            <a:tailEnd type="none" w="lg" len="med"/>
          </a:ln>
          <a:effectLst/>
        </p:spPr>
        <p:txBody>
          <a:bodyPr wrap="square" lIns="274320" tIns="4572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Metropolis"/>
                <a:ea typeface="+mn-ea"/>
                <a:cs typeface="+mn-cs"/>
              </a:rPr>
              <a:t>Get 24/7 support</a:t>
            </a:r>
          </a:p>
        </p:txBody>
      </p:sp>
      <p:sp>
        <p:nvSpPr>
          <p:cNvPr id="15" name="Slide Number Placeholder 14">
            <a:extLst>
              <a:ext uri="{FF2B5EF4-FFF2-40B4-BE49-F238E27FC236}">
                <a16:creationId xmlns:a16="http://schemas.microsoft.com/office/drawing/2014/main" id="{D7A81F4F-7BBA-EB7A-1175-BA11FD37DC5E}"/>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chemeClr val="tx1"/>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chemeClr val="tx1"/>
              </a:solidFill>
              <a:effectLst/>
              <a:uLnTx/>
              <a:uFillTx/>
              <a:latin typeface="Metropolis Light"/>
              <a:ea typeface="+mn-ea"/>
              <a:cs typeface="+mn-cs"/>
            </a:endParaRPr>
          </a:p>
        </p:txBody>
      </p:sp>
      <p:sp>
        <p:nvSpPr>
          <p:cNvPr id="16" name="Footer Placeholder 15">
            <a:extLst>
              <a:ext uri="{FF2B5EF4-FFF2-40B4-BE49-F238E27FC236}">
                <a16:creationId xmlns:a16="http://schemas.microsoft.com/office/drawing/2014/main" id="{9DD91126-3F0C-F7DE-8166-2882A53A73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etropolis Light"/>
                <a:ea typeface="+mn-ea"/>
                <a:cs typeface="+mn-cs"/>
              </a:rPr>
              <a:t>©2022 VMware, Inc. and Microsoft Corporation. All rights reserved.</a:t>
            </a:r>
          </a:p>
        </p:txBody>
      </p:sp>
    </p:spTree>
    <p:extLst>
      <p:ext uri="{BB962C8B-B14F-4D97-AF65-F5344CB8AC3E}">
        <p14:creationId xmlns:p14="http://schemas.microsoft.com/office/powerpoint/2010/main" val="242373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91667E-6 0.04606 L -2.91667E-6 1.85185E-6 " pathEditMode="relative" rAng="0" ptsTypes="AA">
                                      <p:cBhvr>
                                        <p:cTn id="19" dur="600" fill="hold"/>
                                        <p:tgtEl>
                                          <p:spTgt spid="6"/>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2.91667E-6 0.04606 L -2.91667E-6 1.85185E-6 " pathEditMode="relative" rAng="0" ptsTypes="AA">
                                      <p:cBhvr>
                                        <p:cTn id="24" dur="6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DF00624-F03D-8F20-EC5F-998D7F91A13C}"/>
              </a:ext>
              <a:ext uri="{C183D7F6-B498-43B3-948B-1728B52AA6E4}">
                <adec:decorative xmlns:adec="http://schemas.microsoft.com/office/drawing/2017/decorative" val="1"/>
              </a:ext>
            </a:extLst>
          </p:cNvPr>
          <p:cNvSpPr/>
          <p:nvPr/>
        </p:nvSpPr>
        <p:spPr bwMode="auto">
          <a:xfrm>
            <a:off x="0" y="5154611"/>
            <a:ext cx="12192000" cy="9031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Metropolis" panose="00000500000000000000" pitchFamily="50" charset="0"/>
              <a:ea typeface="+mn-ea"/>
              <a:cs typeface="Segoe UI" pitchFamily="34" charset="0"/>
            </a:endParaRPr>
          </a:p>
        </p:txBody>
      </p:sp>
      <p:sp>
        <p:nvSpPr>
          <p:cNvPr id="2" name="Title 1">
            <a:extLst>
              <a:ext uri="{FF2B5EF4-FFF2-40B4-BE49-F238E27FC236}">
                <a16:creationId xmlns:a16="http://schemas.microsoft.com/office/drawing/2014/main" id="{94466521-22D6-A098-0F2D-81EB731B234B}"/>
              </a:ext>
            </a:extLst>
          </p:cNvPr>
          <p:cNvSpPr>
            <a:spLocks noGrp="1"/>
          </p:cNvSpPr>
          <p:nvPr>
            <p:ph type="title"/>
          </p:nvPr>
        </p:nvSpPr>
        <p:spPr/>
        <p:txBody>
          <a:bodyPr/>
          <a:lstStyle/>
          <a:p>
            <a:r>
              <a:rPr lang="en-US"/>
              <a:t>Commercial support for Spring Boot</a:t>
            </a:r>
          </a:p>
        </p:txBody>
      </p:sp>
      <p:sp>
        <p:nvSpPr>
          <p:cNvPr id="82" name="TextBox 81">
            <a:extLst>
              <a:ext uri="{FF2B5EF4-FFF2-40B4-BE49-F238E27FC236}">
                <a16:creationId xmlns:a16="http://schemas.microsoft.com/office/drawing/2014/main" id="{569E4DC6-2BF6-F482-4B50-9EDE73283EB5}"/>
              </a:ext>
            </a:extLst>
          </p:cNvPr>
          <p:cNvSpPr txBox="1"/>
          <p:nvPr/>
        </p:nvSpPr>
        <p:spPr>
          <a:xfrm>
            <a:off x="524315" y="5257606"/>
            <a:ext cx="93293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 normalizeH="0" baseline="0" noProof="0">
                <a:ln>
                  <a:noFill/>
                </a:ln>
                <a:gradFill>
                  <a:gsLst>
                    <a:gs pos="24000">
                      <a:srgbClr val="FFFFFF"/>
                    </a:gs>
                    <a:gs pos="77000">
                      <a:srgbClr val="FFFFFF"/>
                    </a:gs>
                  </a:gsLst>
                  <a:lin ang="2700000" scaled="0"/>
                </a:gradFill>
                <a:effectLst/>
                <a:uLnTx/>
                <a:uFillTx/>
                <a:latin typeface="Metropolis"/>
                <a:ea typeface="+mn-ea"/>
                <a:cs typeface="Segoe UI" panose="020B0502040204020203" pitchFamily="34" charset="0"/>
              </a:rPr>
              <a:t>Legend</a:t>
            </a:r>
          </a:p>
        </p:txBody>
      </p:sp>
      <p:graphicFrame>
        <p:nvGraphicFramePr>
          <p:cNvPr id="70" name="Table 70">
            <a:extLst>
              <a:ext uri="{FF2B5EF4-FFF2-40B4-BE49-F238E27FC236}">
                <a16:creationId xmlns:a16="http://schemas.microsoft.com/office/drawing/2014/main" id="{D35A98C4-31F1-967F-06BE-8680A9C2D031}"/>
              </a:ext>
            </a:extLst>
          </p:cNvPr>
          <p:cNvGraphicFramePr>
            <a:graphicFrameLocks noGrp="1"/>
          </p:cNvGraphicFramePr>
          <p:nvPr/>
        </p:nvGraphicFramePr>
        <p:xfrm>
          <a:off x="1304851" y="5257606"/>
          <a:ext cx="10887148" cy="777240"/>
        </p:xfrm>
        <a:graphic>
          <a:graphicData uri="http://schemas.openxmlformats.org/drawingml/2006/table">
            <a:tbl>
              <a:tblPr firstRow="1" bandRow="1">
                <a:tableStyleId>{5C22544A-7EE6-4342-B048-85BDC9FD1C3A}</a:tableStyleId>
              </a:tblPr>
              <a:tblGrid>
                <a:gridCol w="266365">
                  <a:extLst>
                    <a:ext uri="{9D8B030D-6E8A-4147-A177-3AD203B41FA5}">
                      <a16:colId xmlns:a16="http://schemas.microsoft.com/office/drawing/2014/main" val="2522295432"/>
                    </a:ext>
                  </a:extLst>
                </a:gridCol>
                <a:gridCol w="2828426">
                  <a:extLst>
                    <a:ext uri="{9D8B030D-6E8A-4147-A177-3AD203B41FA5}">
                      <a16:colId xmlns:a16="http://schemas.microsoft.com/office/drawing/2014/main" val="2150963216"/>
                    </a:ext>
                  </a:extLst>
                </a:gridCol>
                <a:gridCol w="266365">
                  <a:extLst>
                    <a:ext uri="{9D8B030D-6E8A-4147-A177-3AD203B41FA5}">
                      <a16:colId xmlns:a16="http://schemas.microsoft.com/office/drawing/2014/main" val="1196643602"/>
                    </a:ext>
                  </a:extLst>
                </a:gridCol>
                <a:gridCol w="4808324">
                  <a:extLst>
                    <a:ext uri="{9D8B030D-6E8A-4147-A177-3AD203B41FA5}">
                      <a16:colId xmlns:a16="http://schemas.microsoft.com/office/drawing/2014/main" val="393740001"/>
                    </a:ext>
                  </a:extLst>
                </a:gridCol>
                <a:gridCol w="266365">
                  <a:extLst>
                    <a:ext uri="{9D8B030D-6E8A-4147-A177-3AD203B41FA5}">
                      <a16:colId xmlns:a16="http://schemas.microsoft.com/office/drawing/2014/main" val="2351943800"/>
                    </a:ext>
                  </a:extLst>
                </a:gridCol>
                <a:gridCol w="2451303">
                  <a:extLst>
                    <a:ext uri="{9D8B030D-6E8A-4147-A177-3AD203B41FA5}">
                      <a16:colId xmlns:a16="http://schemas.microsoft.com/office/drawing/2014/main" val="840328561"/>
                    </a:ext>
                  </a:extLst>
                </a:gridCol>
              </a:tblGrid>
              <a:tr h="274320">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99E67D"/>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OSS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FFE88E"/>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Commercial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rgbClr val="00B0F0"/>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Future release</a:t>
                      </a:r>
                    </a:p>
                  </a:txBody>
                  <a:tcPr marL="182880" anchor="ctr">
                    <a:lnL w="12700" cmpd="sng">
                      <a:noFill/>
                    </a:lnL>
                    <a:lnR w="12700" cmpd="sng">
                      <a:noFill/>
                    </a:lnR>
                    <a:lnT w="12700" cmpd="sng">
                      <a:noFill/>
                    </a:lnT>
                    <a:lnB w="38100" cmpd="sng">
                      <a:noFill/>
                    </a:lnB>
                    <a:noFill/>
                  </a:tcPr>
                </a:tc>
                <a:extLst>
                  <a:ext uri="{0D108BD9-81ED-4DB2-BD59-A6C34878D82A}">
                    <a16:rowId xmlns:a16="http://schemas.microsoft.com/office/drawing/2014/main" val="3266927573"/>
                  </a:ext>
                </a:extLst>
              </a:tr>
              <a:tr h="364033">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nchor="ctr">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Free security updates and bugfixes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with support from the Spring community.</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Business support from Spring experts during the OSS timeline, plus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extended support after OSS End-Of-Life. Publicly available releases for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critical bugfixes and security issues when requested by customers.</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Generation not yet released,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Metropolis" panose="00000500000000000000" pitchFamily="50" charset="0"/>
                          <a:ea typeface="+mn-ea"/>
                          <a:cs typeface="Segoe UI" panose="020B0502040204020203" pitchFamily="34" charset="0"/>
                        </a:rPr>
                        <a:t>timeline is subject to changes.</a:t>
                      </a:r>
                    </a:p>
                  </a:txBody>
                  <a:tcPr marL="182880" marT="0">
                    <a:lnL w="12700" cmpd="sng">
                      <a:noFill/>
                    </a:lnL>
                    <a:lnR w="12700" cmpd="sng">
                      <a:noFill/>
                    </a:lnR>
                    <a:lnT w="12700" cmpd="sng">
                      <a:noFill/>
                    </a:lnT>
                    <a:lnB w="38100" cmpd="sng">
                      <a:noFill/>
                    </a:lnB>
                    <a:noFill/>
                  </a:tcPr>
                </a:tc>
                <a:extLst>
                  <a:ext uri="{0D108BD9-81ED-4DB2-BD59-A6C34878D82A}">
                    <a16:rowId xmlns:a16="http://schemas.microsoft.com/office/drawing/2014/main" val="1650567792"/>
                  </a:ext>
                </a:extLst>
              </a:tr>
            </a:tbl>
          </a:graphicData>
        </a:graphic>
      </p:graphicFrame>
      <p:sp>
        <p:nvSpPr>
          <p:cNvPr id="6" name="Slide Number Placeholder 5">
            <a:extLst>
              <a:ext uri="{FF2B5EF4-FFF2-40B4-BE49-F238E27FC236}">
                <a16:creationId xmlns:a16="http://schemas.microsoft.com/office/drawing/2014/main" id="{566EE0DD-9194-423E-1129-07C37FA385B2}"/>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295A3-96FB-4E80-91AF-4225D266C57B}" type="slidenum">
              <a:rPr kumimoji="0" lang="en-US" sz="800" b="0" i="0" u="none" strike="noStrike" kern="1200" cap="none" spc="0" normalizeH="0" baseline="0" noProof="0" smtClean="0">
                <a:ln>
                  <a:noFill/>
                </a:ln>
                <a:solidFill>
                  <a:srgbClr val="717074"/>
                </a:solidFill>
                <a:effectLst/>
                <a:uLnTx/>
                <a:uFillTx/>
                <a:latin typeface="Metropoli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8" name="Footer Placeholder 7">
            <a:extLst>
              <a:ext uri="{FF2B5EF4-FFF2-40B4-BE49-F238E27FC236}">
                <a16:creationId xmlns:a16="http://schemas.microsoft.com/office/drawing/2014/main" id="{D0299EEE-3F8B-8965-D9EB-C4019C0AF9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17074"/>
                </a:solidFill>
                <a:effectLst/>
                <a:uLnTx/>
                <a:uFillTx/>
                <a:latin typeface="Metropolis Light"/>
                <a:ea typeface="+mn-ea"/>
                <a:cs typeface="+mn-cs"/>
              </a:rPr>
              <a:t>©2022 VMware, Inc. and Microsoft Corporation. All rights reserved.</a:t>
            </a:r>
          </a:p>
        </p:txBody>
      </p:sp>
      <p:pic>
        <p:nvPicPr>
          <p:cNvPr id="10" name="Picture 9">
            <a:extLst>
              <a:ext uri="{FF2B5EF4-FFF2-40B4-BE49-F238E27FC236}">
                <a16:creationId xmlns:a16="http://schemas.microsoft.com/office/drawing/2014/main" id="{2C0C3DC2-F2BD-CC02-9BE4-2D8475638AA2}"/>
              </a:ext>
            </a:extLst>
          </p:cNvPr>
          <p:cNvPicPr>
            <a:picLocks noChangeAspect="1"/>
          </p:cNvPicPr>
          <p:nvPr/>
        </p:nvPicPr>
        <p:blipFill>
          <a:blip r:embed="rId3"/>
          <a:stretch>
            <a:fillRect/>
          </a:stretch>
        </p:blipFill>
        <p:spPr>
          <a:xfrm>
            <a:off x="1625650" y="925851"/>
            <a:ext cx="8940700" cy="4217311"/>
          </a:xfrm>
          <a:prstGeom prst="rect">
            <a:avLst/>
          </a:prstGeom>
        </p:spPr>
      </p:pic>
    </p:spTree>
    <p:extLst>
      <p:ext uri="{BB962C8B-B14F-4D97-AF65-F5344CB8AC3E}">
        <p14:creationId xmlns:p14="http://schemas.microsoft.com/office/powerpoint/2010/main" val="15184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03194C-7473-26DD-1B1C-6AD4C89C982E}"/>
              </a:ext>
            </a:extLst>
          </p:cNvPr>
          <p:cNvPicPr>
            <a:picLocks noChangeAspect="1"/>
          </p:cNvPicPr>
          <p:nvPr/>
        </p:nvPicPr>
        <p:blipFill rotWithShape="1">
          <a:blip r:embed="rId3"/>
          <a:srcRect l="428" t="16838" r="38566" b="173"/>
          <a:stretch/>
        </p:blipFill>
        <p:spPr>
          <a:xfrm>
            <a:off x="3344470" y="-1668"/>
            <a:ext cx="8849033" cy="6771185"/>
          </a:xfrm>
          <a:custGeom>
            <a:avLst/>
            <a:gdLst>
              <a:gd name="connsiteX0" fmla="*/ 6791444 w 8849033"/>
              <a:gd name="connsiteY0" fmla="*/ 0 h 6771185"/>
              <a:gd name="connsiteX1" fmla="*/ 8849033 w 8849033"/>
              <a:gd name="connsiteY1" fmla="*/ 0 h 6771185"/>
              <a:gd name="connsiteX2" fmla="*/ 8849033 w 8849033"/>
              <a:gd name="connsiteY2" fmla="*/ 6771185 h 6771185"/>
              <a:gd name="connsiteX3" fmla="*/ 0 w 8849033"/>
              <a:gd name="connsiteY3" fmla="*/ 6771185 h 6771185"/>
            </a:gdLst>
            <a:ahLst/>
            <a:cxnLst>
              <a:cxn ang="0">
                <a:pos x="connsiteX0" y="connsiteY0"/>
              </a:cxn>
              <a:cxn ang="0">
                <a:pos x="connsiteX1" y="connsiteY1"/>
              </a:cxn>
              <a:cxn ang="0">
                <a:pos x="connsiteX2" y="connsiteY2"/>
              </a:cxn>
              <a:cxn ang="0">
                <a:pos x="connsiteX3" y="connsiteY3"/>
              </a:cxn>
            </a:cxnLst>
            <a:rect l="l" t="t" r="r" b="b"/>
            <a:pathLst>
              <a:path w="8849033" h="6771185">
                <a:moveTo>
                  <a:pt x="6791444" y="0"/>
                </a:moveTo>
                <a:lnTo>
                  <a:pt x="8849033" y="0"/>
                </a:lnTo>
                <a:lnTo>
                  <a:pt x="8849033" y="6771185"/>
                </a:lnTo>
                <a:lnTo>
                  <a:pt x="0" y="6771185"/>
                </a:lnTo>
                <a:close/>
              </a:path>
            </a:pathLst>
          </a:custGeom>
        </p:spPr>
      </p:pic>
      <p:sp>
        <p:nvSpPr>
          <p:cNvPr id="16" name="Freeform: Shape 15">
            <a:extLst>
              <a:ext uri="{FF2B5EF4-FFF2-40B4-BE49-F238E27FC236}">
                <a16:creationId xmlns:a16="http://schemas.microsoft.com/office/drawing/2014/main" id="{9C9F69D9-6B81-27DA-8DBA-96D279E7BB48}"/>
              </a:ext>
            </a:extLst>
          </p:cNvPr>
          <p:cNvSpPr/>
          <p:nvPr/>
        </p:nvSpPr>
        <p:spPr>
          <a:xfrm>
            <a:off x="29718" y="0"/>
            <a:ext cx="11802598" cy="5475836"/>
          </a:xfrm>
          <a:custGeom>
            <a:avLst/>
            <a:gdLst>
              <a:gd name="connsiteX0" fmla="*/ 0 w 11802598"/>
              <a:gd name="connsiteY0" fmla="*/ 0 h 5475836"/>
              <a:gd name="connsiteX1" fmla="*/ 11802598 w 11802598"/>
              <a:gd name="connsiteY1" fmla="*/ 0 h 5475836"/>
              <a:gd name="connsiteX2" fmla="*/ 6310378 w 11802598"/>
              <a:gd name="connsiteY2" fmla="*/ 5475836 h 5475836"/>
              <a:gd name="connsiteX3" fmla="*/ 6052092 w 11802598"/>
              <a:gd name="connsiteY3" fmla="*/ 5475836 h 5475836"/>
              <a:gd name="connsiteX4" fmla="*/ 3718607 w 11802598"/>
              <a:gd name="connsiteY4" fmla="*/ 5475836 h 5475836"/>
              <a:gd name="connsiteX5" fmla="*/ 0 w 11802598"/>
              <a:gd name="connsiteY5" fmla="*/ 5475836 h 547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02598" h="5475836">
                <a:moveTo>
                  <a:pt x="0" y="0"/>
                </a:moveTo>
                <a:lnTo>
                  <a:pt x="11802598" y="0"/>
                </a:lnTo>
                <a:lnTo>
                  <a:pt x="6310378" y="5475836"/>
                </a:lnTo>
                <a:lnTo>
                  <a:pt x="6052092" y="5475836"/>
                </a:lnTo>
                <a:lnTo>
                  <a:pt x="3718607" y="5475836"/>
                </a:lnTo>
                <a:lnTo>
                  <a:pt x="0" y="5475836"/>
                </a:lnTo>
                <a:close/>
              </a:path>
            </a:pathLst>
          </a:custGeom>
          <a:gradFill flip="none" rotWithShape="1">
            <a:gsLst>
              <a:gs pos="26000">
                <a:schemeClr val="accent1">
                  <a:alpha val="72000"/>
                </a:schemeClr>
              </a:gs>
              <a:gs pos="0">
                <a:schemeClr val="accent2"/>
              </a:gs>
              <a:gs pos="66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Metropolis"/>
            </a:endParaRPr>
          </a:p>
        </p:txBody>
      </p:sp>
      <p:sp>
        <p:nvSpPr>
          <p:cNvPr id="18" name="Freeform: Shape 17">
            <a:extLst>
              <a:ext uri="{FF2B5EF4-FFF2-40B4-BE49-F238E27FC236}">
                <a16:creationId xmlns:a16="http://schemas.microsoft.com/office/drawing/2014/main" id="{2A74DB13-A5B3-984F-D86F-9E4CFC979EA8}"/>
              </a:ext>
            </a:extLst>
          </p:cNvPr>
          <p:cNvSpPr/>
          <p:nvPr/>
        </p:nvSpPr>
        <p:spPr>
          <a:xfrm>
            <a:off x="3344470" y="4838"/>
            <a:ext cx="8663380" cy="6764679"/>
          </a:xfrm>
          <a:custGeom>
            <a:avLst/>
            <a:gdLst>
              <a:gd name="connsiteX0" fmla="*/ 0 w 8688026"/>
              <a:gd name="connsiteY0" fmla="*/ 0 h 6783923"/>
              <a:gd name="connsiteX1" fmla="*/ 8688026 w 8688026"/>
              <a:gd name="connsiteY1" fmla="*/ 0 h 6783923"/>
              <a:gd name="connsiteX2" fmla="*/ 1883805 w 8688026"/>
              <a:gd name="connsiteY2" fmla="*/ 6783923 h 6783923"/>
              <a:gd name="connsiteX3" fmla="*/ 1563819 w 8688026"/>
              <a:gd name="connsiteY3" fmla="*/ 6783923 h 6783923"/>
              <a:gd name="connsiteX4" fmla="*/ 0 w 8688026"/>
              <a:gd name="connsiteY4" fmla="*/ 6783923 h 678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8026" h="6783923">
                <a:moveTo>
                  <a:pt x="0" y="0"/>
                </a:moveTo>
                <a:lnTo>
                  <a:pt x="8688026" y="0"/>
                </a:lnTo>
                <a:lnTo>
                  <a:pt x="1883805" y="6783923"/>
                </a:lnTo>
                <a:lnTo>
                  <a:pt x="1563819" y="6783923"/>
                </a:lnTo>
                <a:lnTo>
                  <a:pt x="0" y="6783923"/>
                </a:lnTo>
                <a:close/>
              </a:path>
            </a:pathLst>
          </a:custGeom>
          <a:gradFill flip="none" rotWithShape="1">
            <a:gsLst>
              <a:gs pos="26000">
                <a:schemeClr val="accent1">
                  <a:alpha val="34000"/>
                </a:schemeClr>
              </a:gs>
              <a:gs pos="0">
                <a:schemeClr val="accent2">
                  <a:alpha val="39000"/>
                </a:schemeClr>
              </a:gs>
              <a:gs pos="62000">
                <a:schemeClr val="bg1">
                  <a:alpha val="8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Metropolis"/>
            </a:endParaRPr>
          </a:p>
        </p:txBody>
      </p:sp>
      <p:sp>
        <p:nvSpPr>
          <p:cNvPr id="8" name="Freeform: Shape 7">
            <a:extLst>
              <a:ext uri="{FF2B5EF4-FFF2-40B4-BE49-F238E27FC236}">
                <a16:creationId xmlns:a16="http://schemas.microsoft.com/office/drawing/2014/main" id="{5F28F8E6-00D8-F36A-869B-203D78340C8A}"/>
              </a:ext>
            </a:extLst>
          </p:cNvPr>
          <p:cNvSpPr/>
          <p:nvPr/>
        </p:nvSpPr>
        <p:spPr>
          <a:xfrm>
            <a:off x="3558" y="-1669"/>
            <a:ext cx="11375778" cy="5718614"/>
          </a:xfrm>
          <a:custGeom>
            <a:avLst/>
            <a:gdLst>
              <a:gd name="connsiteX0" fmla="*/ 0 w 11375778"/>
              <a:gd name="connsiteY0" fmla="*/ 0 h 5718614"/>
              <a:gd name="connsiteX1" fmla="*/ 11375778 w 11375778"/>
              <a:gd name="connsiteY1" fmla="*/ 0 h 5718614"/>
              <a:gd name="connsiteX2" fmla="*/ 5640053 w 11375778"/>
              <a:gd name="connsiteY2" fmla="*/ 5718614 h 5718614"/>
              <a:gd name="connsiteX3" fmla="*/ 5376018 w 11375778"/>
              <a:gd name="connsiteY3" fmla="*/ 5718614 h 5718614"/>
              <a:gd name="connsiteX4" fmla="*/ 2990590 w 11375778"/>
              <a:gd name="connsiteY4" fmla="*/ 5718614 h 5718614"/>
              <a:gd name="connsiteX5" fmla="*/ 0 w 11375778"/>
              <a:gd name="connsiteY5" fmla="*/ 5718614 h 571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5778" h="5718614">
                <a:moveTo>
                  <a:pt x="0" y="0"/>
                </a:moveTo>
                <a:lnTo>
                  <a:pt x="11375778" y="0"/>
                </a:lnTo>
                <a:lnTo>
                  <a:pt x="5640053" y="5718614"/>
                </a:lnTo>
                <a:lnTo>
                  <a:pt x="5376018" y="5718614"/>
                </a:lnTo>
                <a:lnTo>
                  <a:pt x="2990590" y="5718614"/>
                </a:lnTo>
                <a:lnTo>
                  <a:pt x="0" y="571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Metropolis"/>
            </a:endParaRPr>
          </a:p>
        </p:txBody>
      </p:sp>
      <p:sp>
        <p:nvSpPr>
          <p:cNvPr id="9" name="Rectangle 8">
            <a:extLst>
              <a:ext uri="{FF2B5EF4-FFF2-40B4-BE49-F238E27FC236}">
                <a16:creationId xmlns:a16="http://schemas.microsoft.com/office/drawing/2014/main" id="{4A29CF70-2D6B-BA32-B037-5A54DAE33ABA}"/>
              </a:ext>
            </a:extLst>
          </p:cNvPr>
          <p:cNvSpPr/>
          <p:nvPr/>
        </p:nvSpPr>
        <p:spPr>
          <a:xfrm>
            <a:off x="1" y="2262904"/>
            <a:ext cx="12191999" cy="2720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14" name="Rectangle 13">
            <a:extLst>
              <a:ext uri="{FF2B5EF4-FFF2-40B4-BE49-F238E27FC236}">
                <a16:creationId xmlns:a16="http://schemas.microsoft.com/office/drawing/2014/main" id="{D1CF9D07-AA03-D75B-63C0-1C11C2EC0827}"/>
              </a:ext>
            </a:extLst>
          </p:cNvPr>
          <p:cNvSpPr/>
          <p:nvPr/>
        </p:nvSpPr>
        <p:spPr>
          <a:xfrm flipH="1">
            <a:off x="1591" y="2216037"/>
            <a:ext cx="12188823" cy="54864"/>
          </a:xfrm>
          <a:prstGeom prst="rect">
            <a:avLst/>
          </a:prstGeom>
          <a:gradFill>
            <a:gsLst>
              <a:gs pos="0">
                <a:schemeClr val="accent4"/>
              </a:gs>
              <a:gs pos="98851">
                <a:schemeClr val="bg1"/>
              </a:gs>
              <a:gs pos="2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15" name="Rectangle 14">
            <a:extLst>
              <a:ext uri="{FF2B5EF4-FFF2-40B4-BE49-F238E27FC236}">
                <a16:creationId xmlns:a16="http://schemas.microsoft.com/office/drawing/2014/main" id="{20581487-D473-2E23-F5FC-3761D313D661}"/>
              </a:ext>
            </a:extLst>
          </p:cNvPr>
          <p:cNvSpPr/>
          <p:nvPr/>
        </p:nvSpPr>
        <p:spPr>
          <a:xfrm>
            <a:off x="1430" y="4989715"/>
            <a:ext cx="12188823" cy="54864"/>
          </a:xfrm>
          <a:prstGeom prst="rect">
            <a:avLst/>
          </a:prstGeom>
          <a:gradFill>
            <a:gsLst>
              <a:gs pos="0">
                <a:schemeClr val="accent5"/>
              </a:gs>
              <a:gs pos="98851">
                <a:schemeClr val="bg1">
                  <a:alpha val="0"/>
                </a:schemeClr>
              </a:gs>
              <a:gs pos="28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etropolis"/>
            </a:endParaRPr>
          </a:p>
        </p:txBody>
      </p:sp>
      <p:sp>
        <p:nvSpPr>
          <p:cNvPr id="7" name="TextBox 6">
            <a:extLst>
              <a:ext uri="{FF2B5EF4-FFF2-40B4-BE49-F238E27FC236}">
                <a16:creationId xmlns:a16="http://schemas.microsoft.com/office/drawing/2014/main" id="{3781AAE9-DFEF-5DC0-A34E-675E44C72AD4}"/>
              </a:ext>
            </a:extLst>
          </p:cNvPr>
          <p:cNvSpPr txBox="1"/>
          <p:nvPr/>
        </p:nvSpPr>
        <p:spPr>
          <a:xfrm>
            <a:off x="449957" y="3069127"/>
            <a:ext cx="11271034"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chemeClr val="bg2"/>
                </a:solidFill>
                <a:effectLst/>
                <a:uLnTx/>
                <a:uFillTx/>
                <a:ea typeface="+mn-ea"/>
                <a:cs typeface="+mn-cs"/>
              </a:rPr>
              <a:t>Well architected workloads</a:t>
            </a:r>
          </a:p>
        </p:txBody>
      </p:sp>
      <p:sp>
        <p:nvSpPr>
          <p:cNvPr id="4" name="Title 3">
            <a:extLst>
              <a:ext uri="{FF2B5EF4-FFF2-40B4-BE49-F238E27FC236}">
                <a16:creationId xmlns:a16="http://schemas.microsoft.com/office/drawing/2014/main" id="{B382013B-1228-8A7C-378B-9EFC1E1715B5}"/>
              </a:ext>
            </a:extLst>
          </p:cNvPr>
          <p:cNvSpPr>
            <a:spLocks noGrp="1"/>
          </p:cNvSpPr>
          <p:nvPr>
            <p:ph type="title"/>
          </p:nvPr>
        </p:nvSpPr>
        <p:spPr>
          <a:xfrm>
            <a:off x="2398719" y="366825"/>
            <a:ext cx="7373510" cy="547577"/>
          </a:xfrm>
        </p:spPr>
        <p:txBody>
          <a:bodyPr>
            <a:normAutofit fontScale="90000"/>
          </a:bodyPr>
          <a:lstStyle/>
          <a:p>
            <a:pPr algn="ctr"/>
            <a:r>
              <a:rPr lang="en-US"/>
              <a:t>Why operators / platform teams will love Azure Spring Apps</a:t>
            </a:r>
            <a:br>
              <a:rPr lang="en-US"/>
            </a:br>
            <a:endParaRPr lang="en-US"/>
          </a:p>
        </p:txBody>
      </p:sp>
      <p:sp>
        <p:nvSpPr>
          <p:cNvPr id="2" name="Slide Number Placeholder 1">
            <a:extLst>
              <a:ext uri="{FF2B5EF4-FFF2-40B4-BE49-F238E27FC236}">
                <a16:creationId xmlns:a16="http://schemas.microsoft.com/office/drawing/2014/main" id="{1C693C68-04FF-3C64-2620-1A8AEAAB400B}"/>
              </a:ext>
            </a:extLst>
          </p:cNvPr>
          <p:cNvSpPr>
            <a:spLocks noGrp="1"/>
          </p:cNvSpPr>
          <p:nvPr>
            <p:ph type="sldNum" idx="10"/>
          </p:nvPr>
        </p:nvSpPr>
        <p:spPr/>
        <p:txBody>
          <a:bodyPr/>
          <a:lstStyle/>
          <a:p>
            <a:fld id="{9FD93BC0-70FF-4796-842A-DF9606D0C9F8}" type="slidenum">
              <a:rPr lang="en-US" smtClean="0">
                <a:solidFill>
                  <a:schemeClr val="bg1"/>
                </a:solidFill>
              </a:rPr>
              <a:t>6</a:t>
            </a:fld>
            <a:endParaRPr lang="en-US">
              <a:solidFill>
                <a:schemeClr val="bg1"/>
              </a:solidFill>
            </a:endParaRPr>
          </a:p>
        </p:txBody>
      </p:sp>
    </p:spTree>
    <p:extLst>
      <p:ext uri="{BB962C8B-B14F-4D97-AF65-F5344CB8AC3E}">
        <p14:creationId xmlns:p14="http://schemas.microsoft.com/office/powerpoint/2010/main" val="111028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953C1E-3385-65FF-471B-FF3F19A0EE3A}"/>
              </a:ext>
            </a:extLst>
          </p:cNvPr>
          <p:cNvSpPr>
            <a:spLocks noGrp="1"/>
          </p:cNvSpPr>
          <p:nvPr>
            <p:ph type="body" sz="quarter" idx="12"/>
          </p:nvPr>
        </p:nvSpPr>
        <p:spPr/>
        <p:txBody>
          <a:bodyPr>
            <a:normAutofit fontScale="92500" lnSpcReduction="10000"/>
          </a:bodyPr>
          <a:lstStyle/>
          <a:p>
            <a:r>
              <a:rPr lang="en-US"/>
              <a:t>Best practices to drive workload quality</a:t>
            </a:r>
          </a:p>
        </p:txBody>
      </p:sp>
      <p:sp>
        <p:nvSpPr>
          <p:cNvPr id="17" name="Title 16"/>
          <p:cNvSpPr>
            <a:spLocks noGrp="1"/>
          </p:cNvSpPr>
          <p:nvPr>
            <p:ph type="title"/>
          </p:nvPr>
        </p:nvSpPr>
        <p:spPr/>
        <p:txBody>
          <a:bodyPr>
            <a:noAutofit/>
          </a:bodyPr>
          <a:lstStyle/>
          <a:p>
            <a:r>
              <a:rPr lang="en-US" sz="2800" b="1">
                <a:latin typeface="+mj-lt"/>
                <a:cs typeface="Segoe UI Semibold" panose="020B0702040204020203" pitchFamily="34" charset="0"/>
              </a:rPr>
              <a:t>Well Architected Framework</a:t>
            </a:r>
          </a:p>
        </p:txBody>
      </p:sp>
      <p:sp>
        <p:nvSpPr>
          <p:cNvPr id="7" name="TextBox 6">
            <a:extLst>
              <a:ext uri="{FF2B5EF4-FFF2-40B4-BE49-F238E27FC236}">
                <a16:creationId xmlns:a16="http://schemas.microsoft.com/office/drawing/2014/main" id="{72211803-2C90-4CEB-998C-1D68912817B0}"/>
              </a:ext>
            </a:extLst>
          </p:cNvPr>
          <p:cNvSpPr txBox="1"/>
          <p:nvPr/>
        </p:nvSpPr>
        <p:spPr>
          <a:xfrm>
            <a:off x="9101470" y="5969469"/>
            <a:ext cx="2563093" cy="246221"/>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Metropolis" panose="00000500000000000000" pitchFamily="50" charset="0"/>
                <a:ea typeface="+mn-ea"/>
                <a:cs typeface="+mn-cs"/>
                <a:hlinkClick r:id="rId3">
                  <a:extLst>
                    <a:ext uri="{A12FA001-AC4F-418D-AE19-62706E023703}">
                      <ahyp:hlinkClr xmlns:ahyp="http://schemas.microsoft.com/office/drawing/2018/hyperlinkcolor" val="tx"/>
                    </a:ext>
                  </a:extLst>
                </a:hlinkClick>
              </a:rPr>
              <a:t>https://aka.ms/architecture/framework</a:t>
            </a:r>
            <a:endParaRPr kumimoji="0" lang="en-US" sz="1000" b="0" i="0" u="none" strike="noStrike" kern="1200" cap="none" spc="0" normalizeH="0" baseline="0" noProof="0">
              <a:ln>
                <a:noFill/>
              </a:ln>
              <a:solidFill>
                <a:schemeClr val="bg2"/>
              </a:solidFill>
              <a:effectLst/>
              <a:uLnTx/>
              <a:uFillTx/>
              <a:latin typeface="Metropolis" panose="00000500000000000000" pitchFamily="50" charset="0"/>
              <a:ea typeface="+mn-ea"/>
              <a:cs typeface="+mn-cs"/>
            </a:endParaRPr>
          </a:p>
        </p:txBody>
      </p:sp>
      <p:grpSp>
        <p:nvGrpSpPr>
          <p:cNvPr id="54" name="Group 53">
            <a:extLst>
              <a:ext uri="{FF2B5EF4-FFF2-40B4-BE49-F238E27FC236}">
                <a16:creationId xmlns:a16="http://schemas.microsoft.com/office/drawing/2014/main" id="{161C442A-CC4B-B185-843A-6977D3944AA8}"/>
              </a:ext>
            </a:extLst>
          </p:cNvPr>
          <p:cNvGrpSpPr/>
          <p:nvPr/>
        </p:nvGrpSpPr>
        <p:grpSpPr>
          <a:xfrm>
            <a:off x="896968" y="2413882"/>
            <a:ext cx="1280160" cy="1280160"/>
            <a:chOff x="1061174" y="2361584"/>
            <a:chExt cx="1280160" cy="1280160"/>
          </a:xfrm>
        </p:grpSpPr>
        <p:sp>
          <p:nvSpPr>
            <p:cNvPr id="4" name="Oval 3">
              <a:extLst>
                <a:ext uri="{FF2B5EF4-FFF2-40B4-BE49-F238E27FC236}">
                  <a16:creationId xmlns:a16="http://schemas.microsoft.com/office/drawing/2014/main" id="{107696BF-D659-4AA8-BF73-F348F83A5022}"/>
                </a:ext>
              </a:extLst>
            </p:cNvPr>
            <p:cNvSpPr/>
            <p:nvPr/>
          </p:nvSpPr>
          <p:spPr bwMode="auto">
            <a:xfrm>
              <a:off x="1061174" y="2361584"/>
              <a:ext cx="1280160" cy="1280160"/>
            </a:xfrm>
            <a:prstGeom prst="ellipse">
              <a:avLst/>
            </a:prstGeom>
            <a:solidFill>
              <a:schemeClr val="bg1"/>
            </a:solidFill>
            <a:ln w="38100">
              <a:gradFill>
                <a:gsLst>
                  <a:gs pos="0">
                    <a:schemeClr val="accent5"/>
                  </a:gs>
                  <a:gs pos="69000">
                    <a:schemeClr val="accent5">
                      <a:lumMod val="75000"/>
                    </a:schemeClr>
                  </a:gs>
                  <a:gs pos="100000">
                    <a:schemeClr val="accent5">
                      <a:lumMod val="50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solidFill>
                <a:effectLst/>
                <a:uLnTx/>
                <a:uFillTx/>
                <a:latin typeface="Calibri" panose="020F0502020204030204"/>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Lst>
            </p:cNvPr>
            <p:cNvPicPr>
              <a:picLocks noChangeAspect="1"/>
            </p:cNvPicPr>
            <p:nvPr/>
          </p:nvPicPr>
          <p:blipFill>
            <a:blip r:embed="rId4"/>
            <a:stretch>
              <a:fillRect/>
            </a:stretch>
          </p:blipFill>
          <p:spPr>
            <a:xfrm>
              <a:off x="1461394" y="2727344"/>
              <a:ext cx="479720" cy="548640"/>
            </a:xfrm>
            <a:prstGeom prst="rect">
              <a:avLst/>
            </a:prstGeom>
          </p:spPr>
        </p:pic>
      </p:grpSp>
      <p:sp>
        <p:nvSpPr>
          <p:cNvPr id="35" name="TextBox 34">
            <a:extLst>
              <a:ext uri="{FF2B5EF4-FFF2-40B4-BE49-F238E27FC236}">
                <a16:creationId xmlns:a16="http://schemas.microsoft.com/office/drawing/2014/main" id="{CE480BEF-3079-EE40-A35B-B1A305530C66}"/>
              </a:ext>
            </a:extLst>
          </p:cNvPr>
          <p:cNvSpPr txBox="1"/>
          <p:nvPr/>
        </p:nvSpPr>
        <p:spPr>
          <a:xfrm>
            <a:off x="619474" y="1651980"/>
            <a:ext cx="1835149" cy="553998"/>
          </a:xfrm>
          <a:prstGeom prst="rect">
            <a:avLst/>
          </a:prstGeom>
          <a:noFill/>
        </p:spPr>
        <p:txBody>
          <a:bodyPr wrap="square" lIns="0" tIns="0" rIns="0" bIns="0">
            <a:spAutoFit/>
          </a:bodyPr>
          <a:lstStyle/>
          <a:p>
            <a:pPr algn="ctr"/>
            <a:r>
              <a:rPr lang="en-US" b="1">
                <a:solidFill>
                  <a:schemeClr val="bg2"/>
                </a:solidFill>
                <a:latin typeface="Metropolis" panose="00000500000000000000" pitchFamily="50" charset="0"/>
                <a:cs typeface="Segoe UI" panose="020B0502040204020203" pitchFamily="34" charset="0"/>
              </a:rPr>
              <a:t>Cost</a:t>
            </a:r>
          </a:p>
          <a:p>
            <a:pPr algn="ctr"/>
            <a:r>
              <a:rPr lang="en-US" b="1">
                <a:solidFill>
                  <a:schemeClr val="bg2"/>
                </a:solidFill>
                <a:latin typeface="Metropolis" panose="00000500000000000000" pitchFamily="50" charset="0"/>
                <a:cs typeface="Segoe UI" panose="020B0502040204020203" pitchFamily="34" charset="0"/>
              </a:rPr>
              <a:t>Optimization</a:t>
            </a:r>
          </a:p>
        </p:txBody>
      </p:sp>
      <p:sp>
        <p:nvSpPr>
          <p:cNvPr id="45" name="TextBox 44">
            <a:extLst>
              <a:ext uri="{FF2B5EF4-FFF2-40B4-BE49-F238E27FC236}">
                <a16:creationId xmlns:a16="http://schemas.microsoft.com/office/drawing/2014/main" id="{A1482079-D90F-9242-4A17-67FE898316C1}"/>
              </a:ext>
            </a:extLst>
          </p:cNvPr>
          <p:cNvSpPr txBox="1"/>
          <p:nvPr/>
        </p:nvSpPr>
        <p:spPr>
          <a:xfrm>
            <a:off x="517280" y="3999253"/>
            <a:ext cx="2039536" cy="1384995"/>
          </a:xfrm>
          <a:prstGeom prst="rect">
            <a:avLst/>
          </a:prstGeom>
          <a:noFill/>
        </p:spPr>
        <p:txBody>
          <a:bodyPr wrap="square">
            <a:spAutoFit/>
          </a:bodyPr>
          <a:lstStyle/>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Azure Hybrid Benefit</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Reserve Instances</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Shutdown</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Resize</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Move to PAAS</a:t>
            </a:r>
          </a:p>
        </p:txBody>
      </p:sp>
      <p:sp>
        <p:nvSpPr>
          <p:cNvPr id="5" name="Oval 4">
            <a:extLst>
              <a:ext uri="{FF2B5EF4-FFF2-40B4-BE49-F238E27FC236}">
                <a16:creationId xmlns:a16="http://schemas.microsoft.com/office/drawing/2014/main" id="{BF68948D-6B67-478F-8C6F-7B118678DDDB}"/>
              </a:ext>
            </a:extLst>
          </p:cNvPr>
          <p:cNvSpPr/>
          <p:nvPr/>
        </p:nvSpPr>
        <p:spPr bwMode="auto">
          <a:xfrm>
            <a:off x="3082574" y="2366993"/>
            <a:ext cx="1280160" cy="1280160"/>
          </a:xfrm>
          <a:prstGeom prst="ellipse">
            <a:avLst/>
          </a:prstGeom>
          <a:solidFill>
            <a:schemeClr val="bg1"/>
          </a:solidFill>
          <a:ln w="38100">
            <a:gradFill>
              <a:gsLst>
                <a:gs pos="0">
                  <a:schemeClr val="accent1"/>
                </a:gs>
                <a:gs pos="74000">
                  <a:schemeClr val="accent2"/>
                </a:gs>
                <a:gs pos="100000">
                  <a:schemeClr val="accent2">
                    <a:lumMod val="75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solidFill>
              <a:effectLst/>
              <a:uLnTx/>
              <a:uFillTx/>
              <a:latin typeface="Calibri" panose="020F0502020204030204"/>
              <a:ea typeface="Segoe UI" pitchFamily="34" charset="0"/>
              <a:cs typeface="Segoe UI" pitchFamily="34" charset="0"/>
            </a:endParaRPr>
          </a:p>
        </p:txBody>
      </p:sp>
      <p:pic>
        <p:nvPicPr>
          <p:cNvPr id="12" name="Picture 11">
            <a:extLst>
              <a:ext uri="{FF2B5EF4-FFF2-40B4-BE49-F238E27FC236}">
                <a16:creationId xmlns:a16="http://schemas.microsoft.com/office/drawing/2014/main" id="{C2A243E4-A536-41C6-B610-ECB56DC652E8}"/>
              </a:ext>
            </a:extLst>
          </p:cNvPr>
          <p:cNvPicPr>
            <a:picLocks noChangeAspect="1"/>
          </p:cNvPicPr>
          <p:nvPr/>
        </p:nvPicPr>
        <p:blipFill>
          <a:blip r:embed="rId5"/>
          <a:stretch>
            <a:fillRect/>
          </a:stretch>
        </p:blipFill>
        <p:spPr>
          <a:xfrm>
            <a:off x="3415503" y="2687033"/>
            <a:ext cx="640080" cy="640080"/>
          </a:xfrm>
          <a:prstGeom prst="rect">
            <a:avLst/>
          </a:prstGeom>
        </p:spPr>
      </p:pic>
      <p:sp>
        <p:nvSpPr>
          <p:cNvPr id="37" name="TextBox 36">
            <a:extLst>
              <a:ext uri="{FF2B5EF4-FFF2-40B4-BE49-F238E27FC236}">
                <a16:creationId xmlns:a16="http://schemas.microsoft.com/office/drawing/2014/main" id="{F5A588A2-C4D3-CB17-5B32-597402BEB61F}"/>
              </a:ext>
            </a:extLst>
          </p:cNvPr>
          <p:cNvSpPr txBox="1"/>
          <p:nvPr/>
        </p:nvSpPr>
        <p:spPr>
          <a:xfrm>
            <a:off x="2830479" y="1599682"/>
            <a:ext cx="1784350" cy="553998"/>
          </a:xfrm>
          <a:prstGeom prst="rect">
            <a:avLst/>
          </a:prstGeom>
          <a:noFill/>
        </p:spPr>
        <p:txBody>
          <a:bodyPr wrap="square" lIns="0" tIns="0" rIns="0" bIns="0">
            <a:spAutoFit/>
          </a:bodyPr>
          <a:lstStyle/>
          <a:p>
            <a:pPr algn="ctr"/>
            <a:r>
              <a:rPr lang="en-US" b="1">
                <a:solidFill>
                  <a:schemeClr val="bg2"/>
                </a:solidFill>
                <a:latin typeface="Metropolis" panose="00000500000000000000" pitchFamily="50" charset="0"/>
                <a:cs typeface="Segoe UI" panose="020B0502040204020203" pitchFamily="34" charset="0"/>
              </a:rPr>
              <a:t>Operational Excellence</a:t>
            </a:r>
          </a:p>
        </p:txBody>
      </p:sp>
      <p:sp>
        <p:nvSpPr>
          <p:cNvPr id="47" name="TextBox 46">
            <a:extLst>
              <a:ext uri="{FF2B5EF4-FFF2-40B4-BE49-F238E27FC236}">
                <a16:creationId xmlns:a16="http://schemas.microsoft.com/office/drawing/2014/main" id="{91FB056E-B2E4-B879-378D-78CBEACE93C3}"/>
              </a:ext>
            </a:extLst>
          </p:cNvPr>
          <p:cNvSpPr txBox="1"/>
          <p:nvPr/>
        </p:nvSpPr>
        <p:spPr>
          <a:xfrm>
            <a:off x="2727181" y="3999253"/>
            <a:ext cx="1990947" cy="116955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bg2"/>
                </a:solidFill>
                <a:latin typeface="Metropolis" panose="00000500000000000000" pitchFamily="50"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bg2"/>
                </a:solidFill>
                <a:latin typeface="Metropolis" panose="00000500000000000000" pitchFamily="50" charset="0"/>
                <a:cs typeface="Segoe UI" panose="020B0502040204020203" pitchFamily="34" charset="0"/>
              </a:rPr>
              <a:t>Deployment</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Monitor</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Processes and cadence</a:t>
            </a:r>
          </a:p>
        </p:txBody>
      </p:sp>
      <p:grpSp>
        <p:nvGrpSpPr>
          <p:cNvPr id="58" name="Group 57">
            <a:extLst>
              <a:ext uri="{FF2B5EF4-FFF2-40B4-BE49-F238E27FC236}">
                <a16:creationId xmlns:a16="http://schemas.microsoft.com/office/drawing/2014/main" id="{29CC204D-74D5-A6AB-794B-DF1B9C72135A}"/>
              </a:ext>
            </a:extLst>
          </p:cNvPr>
          <p:cNvGrpSpPr/>
          <p:nvPr/>
        </p:nvGrpSpPr>
        <p:grpSpPr>
          <a:xfrm>
            <a:off x="5243886" y="2372502"/>
            <a:ext cx="1280160" cy="1280160"/>
            <a:chOff x="5489066" y="2372502"/>
            <a:chExt cx="1280160" cy="1280160"/>
          </a:xfrm>
        </p:grpSpPr>
        <p:sp>
          <p:nvSpPr>
            <p:cNvPr id="8" name="Oval 7">
              <a:extLst>
                <a:ext uri="{FF2B5EF4-FFF2-40B4-BE49-F238E27FC236}">
                  <a16:creationId xmlns:a16="http://schemas.microsoft.com/office/drawing/2014/main" id="{FDC706F9-6F44-4BEE-B4D2-B4FEBAD5B75F}"/>
                </a:ext>
              </a:extLst>
            </p:cNvPr>
            <p:cNvSpPr/>
            <p:nvPr/>
          </p:nvSpPr>
          <p:spPr bwMode="auto">
            <a:xfrm>
              <a:off x="5489066" y="2372502"/>
              <a:ext cx="1280160" cy="1280160"/>
            </a:xfrm>
            <a:prstGeom prst="ellipse">
              <a:avLst/>
            </a:prstGeom>
            <a:solidFill>
              <a:schemeClr val="bg1"/>
            </a:solidFill>
            <a:ln w="38100">
              <a:gradFill>
                <a:gsLst>
                  <a:gs pos="0">
                    <a:schemeClr val="accent4"/>
                  </a:gs>
                  <a:gs pos="74000">
                    <a:schemeClr val="accent6"/>
                  </a:gs>
                  <a:gs pos="100000">
                    <a:schemeClr val="accent6">
                      <a:lumMod val="75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solidFill>
                <a:effectLst/>
                <a:uLnTx/>
                <a:uFillTx/>
                <a:latin typeface="Calibri" panose="020F0502020204030204"/>
                <a:ea typeface="Segoe UI" pitchFamily="34" charset="0"/>
                <a:cs typeface="Segoe UI" pitchFamily="34" charset="0"/>
              </a:endParaRPr>
            </a:p>
          </p:txBody>
        </p:sp>
        <p:pic>
          <p:nvPicPr>
            <p:cNvPr id="15" name="Picture 14">
              <a:extLst>
                <a:ext uri="{FF2B5EF4-FFF2-40B4-BE49-F238E27FC236}">
                  <a16:creationId xmlns:a16="http://schemas.microsoft.com/office/drawing/2014/main" id="{9D975E5D-3DC1-48A8-ABB4-CFC6904CC1B7}"/>
                </a:ext>
              </a:extLst>
            </p:cNvPr>
            <p:cNvPicPr>
              <a:picLocks noChangeAspect="1"/>
            </p:cNvPicPr>
            <p:nvPr/>
          </p:nvPicPr>
          <p:blipFill>
            <a:blip r:embed="rId6"/>
            <a:stretch>
              <a:fillRect/>
            </a:stretch>
          </p:blipFill>
          <p:spPr>
            <a:xfrm>
              <a:off x="5799199" y="2738262"/>
              <a:ext cx="659895" cy="548640"/>
            </a:xfrm>
            <a:prstGeom prst="rect">
              <a:avLst/>
            </a:prstGeom>
          </p:spPr>
        </p:pic>
      </p:grpSp>
      <p:sp>
        <p:nvSpPr>
          <p:cNvPr id="39" name="TextBox 38">
            <a:extLst>
              <a:ext uri="{FF2B5EF4-FFF2-40B4-BE49-F238E27FC236}">
                <a16:creationId xmlns:a16="http://schemas.microsoft.com/office/drawing/2014/main" id="{517D82CA-4AB9-E2FA-A203-C0E313F36F45}"/>
              </a:ext>
            </a:extLst>
          </p:cNvPr>
          <p:cNvSpPr txBox="1"/>
          <p:nvPr/>
        </p:nvSpPr>
        <p:spPr>
          <a:xfrm>
            <a:off x="4966392" y="1599682"/>
            <a:ext cx="1835149" cy="553998"/>
          </a:xfrm>
          <a:prstGeom prst="rect">
            <a:avLst/>
          </a:prstGeom>
          <a:noFill/>
        </p:spPr>
        <p:txBody>
          <a:bodyPr wrap="square" lIns="0" tIns="0" rIns="0" bIns="0">
            <a:spAutoFit/>
          </a:bodyPr>
          <a:lstStyle/>
          <a:p>
            <a:pPr algn="ctr"/>
            <a:r>
              <a:rPr lang="en-US" b="1">
                <a:solidFill>
                  <a:schemeClr val="bg2"/>
                </a:solidFill>
                <a:latin typeface="Metropolis" panose="00000500000000000000" pitchFamily="50" charset="0"/>
                <a:cs typeface="Segoe UI" panose="020B0502040204020203" pitchFamily="34" charset="0"/>
              </a:rPr>
              <a:t>Performance Efficiency</a:t>
            </a:r>
          </a:p>
        </p:txBody>
      </p:sp>
      <p:sp>
        <p:nvSpPr>
          <p:cNvPr id="49" name="TextBox 48">
            <a:extLst>
              <a:ext uri="{FF2B5EF4-FFF2-40B4-BE49-F238E27FC236}">
                <a16:creationId xmlns:a16="http://schemas.microsoft.com/office/drawing/2014/main" id="{A4F7954B-704A-F436-C630-62D80FCD0051}"/>
              </a:ext>
            </a:extLst>
          </p:cNvPr>
          <p:cNvSpPr txBox="1"/>
          <p:nvPr/>
        </p:nvSpPr>
        <p:spPr>
          <a:xfrm>
            <a:off x="4888493" y="3999253"/>
            <a:ext cx="1990947" cy="738664"/>
          </a:xfrm>
          <a:prstGeom prst="rect">
            <a:avLst/>
          </a:prstGeom>
          <a:noFill/>
        </p:spPr>
        <p:txBody>
          <a:bodyPr wrap="square">
            <a:spAutoFit/>
          </a:bodyPr>
          <a:lstStyle/>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Design for scaling</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Monitor performance</a:t>
            </a:r>
          </a:p>
        </p:txBody>
      </p:sp>
      <p:grpSp>
        <p:nvGrpSpPr>
          <p:cNvPr id="60" name="Group 59">
            <a:extLst>
              <a:ext uri="{FF2B5EF4-FFF2-40B4-BE49-F238E27FC236}">
                <a16:creationId xmlns:a16="http://schemas.microsoft.com/office/drawing/2014/main" id="{90BE74F9-7F94-0975-FD90-3D63D468B4DC}"/>
              </a:ext>
            </a:extLst>
          </p:cNvPr>
          <p:cNvGrpSpPr/>
          <p:nvPr/>
        </p:nvGrpSpPr>
        <p:grpSpPr>
          <a:xfrm>
            <a:off x="7518519" y="2361584"/>
            <a:ext cx="1280160" cy="1280160"/>
            <a:chOff x="7712251" y="2361584"/>
            <a:chExt cx="1280160" cy="1280160"/>
          </a:xfrm>
        </p:grpSpPr>
        <p:sp>
          <p:nvSpPr>
            <p:cNvPr id="9" name="Oval 8">
              <a:extLst>
                <a:ext uri="{FF2B5EF4-FFF2-40B4-BE49-F238E27FC236}">
                  <a16:creationId xmlns:a16="http://schemas.microsoft.com/office/drawing/2014/main" id="{372F5C69-C98D-441A-89F6-ECCE57A05507}"/>
                </a:ext>
              </a:extLst>
            </p:cNvPr>
            <p:cNvSpPr/>
            <p:nvPr/>
          </p:nvSpPr>
          <p:spPr bwMode="auto">
            <a:xfrm>
              <a:off x="7712251" y="2361584"/>
              <a:ext cx="1280160" cy="1280160"/>
            </a:xfrm>
            <a:prstGeom prst="ellipse">
              <a:avLst/>
            </a:prstGeom>
            <a:solidFill>
              <a:schemeClr val="bg1"/>
            </a:solidFill>
            <a:ln w="38100">
              <a:gradFill>
                <a:gsLst>
                  <a:gs pos="0">
                    <a:schemeClr val="accent3">
                      <a:lumMod val="60000"/>
                      <a:lumOff val="40000"/>
                    </a:schemeClr>
                  </a:gs>
                  <a:gs pos="63000">
                    <a:schemeClr val="accent3"/>
                  </a:gs>
                  <a:gs pos="100000">
                    <a:schemeClr val="accent3">
                      <a:lumMod val="75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solidFill>
                <a:effectLst/>
                <a:uLnTx/>
                <a:uFillTx/>
                <a:latin typeface="Calibri" panose="020F0502020204030204"/>
                <a:ea typeface="Segoe UI" pitchFamily="34" charset="0"/>
                <a:cs typeface="Segoe UI" pitchFamily="34" charset="0"/>
              </a:endParaRPr>
            </a:p>
          </p:txBody>
        </p:sp>
        <p:grpSp>
          <p:nvGrpSpPr>
            <p:cNvPr id="16" name="Graphic 3" descr="Blockchain">
              <a:extLst>
                <a:ext uri="{FF2B5EF4-FFF2-40B4-BE49-F238E27FC236}">
                  <a16:creationId xmlns:a16="http://schemas.microsoft.com/office/drawing/2014/main" id="{C6484450-32DB-4F8D-AEB5-F86831E86B14}"/>
                </a:ext>
              </a:extLst>
            </p:cNvPr>
            <p:cNvGrpSpPr/>
            <p:nvPr/>
          </p:nvGrpSpPr>
          <p:grpSpPr>
            <a:xfrm>
              <a:off x="7895131" y="2544464"/>
              <a:ext cx="914400" cy="914400"/>
              <a:chOff x="7885892" y="2434298"/>
              <a:chExt cx="914400" cy="914400"/>
            </a:xfrm>
          </p:grpSpPr>
          <p:sp>
            <p:nvSpPr>
              <p:cNvPr id="18" name="Freeform: Shape 17">
                <a:extLst>
                  <a:ext uri="{FF2B5EF4-FFF2-40B4-BE49-F238E27FC236}">
                    <a16:creationId xmlns:a16="http://schemas.microsoft.com/office/drawing/2014/main" id="{A90440F3-DC61-4439-923C-A51B70DAA6BB}"/>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3013636-F5B6-459E-86FD-9ABE3434CE53}"/>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5A063FB-749C-4A84-BB8F-67F8FD5297E8}"/>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F9CA352-D324-4110-AA2F-7962B8C6FB12}"/>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8E22820-BB1E-430F-8790-46035901BAD9}"/>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4869842-3E84-461D-8537-E058883A1FD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12561D93-1BE1-4390-B553-75695203F05E}"/>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35D9538-686F-40F6-B4AB-B807AACF0F85}"/>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921EAB1-8534-4F76-B10C-BAC757A5B829}"/>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295D3234-AD92-455B-9F7F-59089426154F}"/>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612A74A-B437-4F0F-B097-6381892D6145}"/>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9E6F13E-BD44-4783-8671-A8AFA306AEE0}"/>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Calibri" panose="020F0502020204030204"/>
                  <a:ea typeface="+mn-ea"/>
                  <a:cs typeface="+mn-cs"/>
                </a:endParaRPr>
              </a:p>
            </p:txBody>
          </p:sp>
        </p:grpSp>
      </p:grpSp>
      <p:sp>
        <p:nvSpPr>
          <p:cNvPr id="41" name="TextBox 40">
            <a:extLst>
              <a:ext uri="{FF2B5EF4-FFF2-40B4-BE49-F238E27FC236}">
                <a16:creationId xmlns:a16="http://schemas.microsoft.com/office/drawing/2014/main" id="{9E65B821-15D8-BA05-3321-A10616DD7AA3}"/>
              </a:ext>
            </a:extLst>
          </p:cNvPr>
          <p:cNvSpPr txBox="1"/>
          <p:nvPr/>
        </p:nvSpPr>
        <p:spPr>
          <a:xfrm>
            <a:off x="7241025" y="1599682"/>
            <a:ext cx="1835148" cy="276999"/>
          </a:xfrm>
          <a:prstGeom prst="rect">
            <a:avLst/>
          </a:prstGeom>
          <a:noFill/>
        </p:spPr>
        <p:txBody>
          <a:bodyPr wrap="square" lIns="0" tIns="0" rIns="0" bIns="0">
            <a:spAutoFit/>
          </a:bodyPr>
          <a:lstStyle/>
          <a:p>
            <a:pPr algn="ctr"/>
            <a:r>
              <a:rPr lang="en-US" b="1">
                <a:solidFill>
                  <a:schemeClr val="bg2"/>
                </a:solidFill>
                <a:latin typeface="Metropolis" panose="00000500000000000000" pitchFamily="50" charset="0"/>
                <a:cs typeface="Segoe UI" panose="020B0502040204020203" pitchFamily="34" charset="0"/>
              </a:rPr>
              <a:t>Reliability</a:t>
            </a:r>
          </a:p>
        </p:txBody>
      </p:sp>
      <p:sp>
        <p:nvSpPr>
          <p:cNvPr id="51" name="TextBox 50">
            <a:extLst>
              <a:ext uri="{FF2B5EF4-FFF2-40B4-BE49-F238E27FC236}">
                <a16:creationId xmlns:a16="http://schemas.microsoft.com/office/drawing/2014/main" id="{27C99DEA-717F-CD3B-AEBE-88A7B26645EC}"/>
              </a:ext>
            </a:extLst>
          </p:cNvPr>
          <p:cNvSpPr txBox="1"/>
          <p:nvPr/>
        </p:nvSpPr>
        <p:spPr>
          <a:xfrm>
            <a:off x="7049806" y="3999253"/>
            <a:ext cx="2217586" cy="1815882"/>
          </a:xfrm>
          <a:prstGeom prst="rect">
            <a:avLst/>
          </a:prstGeom>
          <a:noFill/>
        </p:spPr>
        <p:txBody>
          <a:bodyPr wrap="square">
            <a:spAutoFit/>
          </a:bodyPr>
          <a:lstStyle/>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Define requirements</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Test with simulations and forced failovers</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Deploy consistently</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Monitor health</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Respond to failure and disaster</a:t>
            </a:r>
          </a:p>
        </p:txBody>
      </p:sp>
      <p:sp>
        <p:nvSpPr>
          <p:cNvPr id="10" name="Oval 9">
            <a:extLst>
              <a:ext uri="{FF2B5EF4-FFF2-40B4-BE49-F238E27FC236}">
                <a16:creationId xmlns:a16="http://schemas.microsoft.com/office/drawing/2014/main" id="{613C9744-E67F-4F3D-8C34-6A47A3AE41B7}"/>
              </a:ext>
            </a:extLst>
          </p:cNvPr>
          <p:cNvSpPr/>
          <p:nvPr/>
        </p:nvSpPr>
        <p:spPr bwMode="auto">
          <a:xfrm>
            <a:off x="9867833" y="2372502"/>
            <a:ext cx="1280160" cy="1280160"/>
          </a:xfrm>
          <a:prstGeom prst="ellipse">
            <a:avLst/>
          </a:prstGeom>
          <a:solidFill>
            <a:schemeClr val="bg1"/>
          </a:solidFill>
          <a:ln w="38100">
            <a:gradFill>
              <a:gsLst>
                <a:gs pos="0">
                  <a:schemeClr val="accent5">
                    <a:lumMod val="20000"/>
                    <a:lumOff val="80000"/>
                  </a:schemeClr>
                </a:gs>
                <a:gs pos="71000">
                  <a:schemeClr val="accent5">
                    <a:lumMod val="60000"/>
                    <a:lumOff val="40000"/>
                  </a:schemeClr>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solidFill>
              <a:effectLst/>
              <a:uLnTx/>
              <a:uFillTx/>
              <a:latin typeface="Calibri" panose="020F0502020204030204"/>
              <a:ea typeface="Segoe UI" pitchFamily="34" charset="0"/>
              <a:cs typeface="Segoe UI" pitchFamily="34" charset="0"/>
            </a:endParaRPr>
          </a:p>
        </p:txBody>
      </p:sp>
      <p:pic>
        <p:nvPicPr>
          <p:cNvPr id="13" name="Picture 12">
            <a:extLst>
              <a:ext uri="{FF2B5EF4-FFF2-40B4-BE49-F238E27FC236}">
                <a16:creationId xmlns:a16="http://schemas.microsoft.com/office/drawing/2014/main" id="{7C70D69F-7206-4075-9624-688B6D2858B3}"/>
              </a:ext>
            </a:extLst>
          </p:cNvPr>
          <p:cNvPicPr>
            <a:picLocks noChangeAspect="1"/>
          </p:cNvPicPr>
          <p:nvPr/>
        </p:nvPicPr>
        <p:blipFill>
          <a:blip r:embed="rId7"/>
          <a:stretch>
            <a:fillRect/>
          </a:stretch>
        </p:blipFill>
        <p:spPr>
          <a:xfrm>
            <a:off x="10264000" y="2657470"/>
            <a:ext cx="487826" cy="822960"/>
          </a:xfrm>
          <a:prstGeom prst="rect">
            <a:avLst/>
          </a:prstGeom>
        </p:spPr>
      </p:pic>
      <p:sp>
        <p:nvSpPr>
          <p:cNvPr id="43" name="TextBox 42">
            <a:extLst>
              <a:ext uri="{FF2B5EF4-FFF2-40B4-BE49-F238E27FC236}">
                <a16:creationId xmlns:a16="http://schemas.microsoft.com/office/drawing/2014/main" id="{21F86938-5EC9-34CD-3C11-2DCD417FC017}"/>
              </a:ext>
            </a:extLst>
          </p:cNvPr>
          <p:cNvSpPr txBox="1"/>
          <p:nvPr/>
        </p:nvSpPr>
        <p:spPr>
          <a:xfrm>
            <a:off x="9590339" y="1599682"/>
            <a:ext cx="1835148" cy="276999"/>
          </a:xfrm>
          <a:prstGeom prst="rect">
            <a:avLst/>
          </a:prstGeom>
          <a:noFill/>
        </p:spPr>
        <p:txBody>
          <a:bodyPr wrap="square" lIns="0" tIns="0" rIns="0" bIns="0">
            <a:spAutoFit/>
          </a:bodyPr>
          <a:lstStyle/>
          <a:p>
            <a:pPr algn="ctr"/>
            <a:r>
              <a:rPr lang="en-US" b="1">
                <a:solidFill>
                  <a:schemeClr val="bg2"/>
                </a:solidFill>
                <a:latin typeface="Metropolis" panose="00000500000000000000" pitchFamily="50" charset="0"/>
                <a:cs typeface="Segoe UI" panose="020B0502040204020203" pitchFamily="34" charset="0"/>
              </a:rPr>
              <a:t>Security</a:t>
            </a:r>
          </a:p>
        </p:txBody>
      </p:sp>
      <p:sp>
        <p:nvSpPr>
          <p:cNvPr id="53" name="TextBox 52">
            <a:extLst>
              <a:ext uri="{FF2B5EF4-FFF2-40B4-BE49-F238E27FC236}">
                <a16:creationId xmlns:a16="http://schemas.microsoft.com/office/drawing/2014/main" id="{0D220802-B62E-DF8E-B0C6-A53C43E35BA2}"/>
              </a:ext>
            </a:extLst>
          </p:cNvPr>
          <p:cNvSpPr txBox="1"/>
          <p:nvPr/>
        </p:nvSpPr>
        <p:spPr>
          <a:xfrm>
            <a:off x="9437758" y="3999253"/>
            <a:ext cx="2140310" cy="1600438"/>
          </a:xfrm>
          <a:prstGeom prst="rect">
            <a:avLst/>
          </a:prstGeom>
          <a:noFill/>
        </p:spPr>
        <p:txBody>
          <a:bodyPr wrap="square">
            <a:spAutoFit/>
          </a:bodyPr>
          <a:lstStyle/>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Identity and access management</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Infra protection</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App security</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Data encryption and sovereignty</a:t>
            </a:r>
          </a:p>
          <a:p>
            <a:pPr marL="285750" indent="-285750" algn="l">
              <a:buFont typeface="Arial" panose="020B0604020202020204" pitchFamily="34" charset="0"/>
              <a:buChar char="•"/>
            </a:pPr>
            <a:r>
              <a:rPr lang="en-US" sz="1400">
                <a:solidFill>
                  <a:schemeClr val="bg2"/>
                </a:solidFill>
                <a:latin typeface="Metropolis" panose="00000500000000000000" pitchFamily="50" charset="0"/>
                <a:cs typeface="Segoe UI" panose="020B0502040204020203" pitchFamily="34" charset="0"/>
              </a:rPr>
              <a:t>Security operations</a:t>
            </a:r>
          </a:p>
        </p:txBody>
      </p:sp>
      <p:sp>
        <p:nvSpPr>
          <p:cNvPr id="63" name="Footer Placeholder 62">
            <a:extLst>
              <a:ext uri="{FF2B5EF4-FFF2-40B4-BE49-F238E27FC236}">
                <a16:creationId xmlns:a16="http://schemas.microsoft.com/office/drawing/2014/main" id="{3E12D32E-9C5F-A23C-B157-8A99A75793DF}"/>
              </a:ext>
            </a:extLst>
          </p:cNvPr>
          <p:cNvSpPr>
            <a:spLocks noGrp="1"/>
          </p:cNvSpPr>
          <p:nvPr>
            <p:ph type="ftr" sz="quarter" idx="11"/>
          </p:nvPr>
        </p:nvSpPr>
        <p:spPr/>
        <p:txBody>
          <a:bodyPr/>
          <a:lstStyle/>
          <a:p>
            <a:r>
              <a:rPr lang="en-US">
                <a:solidFill>
                  <a:schemeClr val="tx1"/>
                </a:solidFill>
              </a:rPr>
              <a:t>©2022 VMware, Inc. and Microsoft Corporation. All rights reserved.</a:t>
            </a:r>
          </a:p>
        </p:txBody>
      </p:sp>
      <p:sp>
        <p:nvSpPr>
          <p:cNvPr id="64" name="Slide Number Placeholder 63">
            <a:extLst>
              <a:ext uri="{FF2B5EF4-FFF2-40B4-BE49-F238E27FC236}">
                <a16:creationId xmlns:a16="http://schemas.microsoft.com/office/drawing/2014/main" id="{1B315BE1-E0A2-C68E-B170-FD51CC9A41DA}"/>
              </a:ext>
            </a:extLst>
          </p:cNvPr>
          <p:cNvSpPr>
            <a:spLocks noGrp="1"/>
          </p:cNvSpPr>
          <p:nvPr>
            <p:ph type="sldNum" idx="10"/>
          </p:nvPr>
        </p:nvSpPr>
        <p:spPr/>
        <p:txBody>
          <a:bodyPr/>
          <a:lstStyle/>
          <a:p>
            <a:fld id="{3BD295A3-96FB-4E80-91AF-4225D266C57B}" type="slidenum">
              <a:rPr lang="en-US" smtClean="0">
                <a:solidFill>
                  <a:schemeClr val="tx1"/>
                </a:solidFill>
              </a:rPr>
              <a:t>7</a:t>
            </a:fld>
            <a:endParaRPr lang="en-US">
              <a:solidFill>
                <a:schemeClr val="tx1"/>
              </a:solidFill>
            </a:endParaRPr>
          </a:p>
        </p:txBody>
      </p:sp>
    </p:spTree>
    <p:extLst>
      <p:ext uri="{BB962C8B-B14F-4D97-AF65-F5344CB8AC3E}">
        <p14:creationId xmlns:p14="http://schemas.microsoft.com/office/powerpoint/2010/main" val="63914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B12F698-9BA3-4F65-2BDA-A308C67EA948}"/>
              </a:ext>
            </a:extLst>
          </p:cNvPr>
          <p:cNvPicPr>
            <a:picLocks noChangeAspect="1"/>
          </p:cNvPicPr>
          <p:nvPr/>
        </p:nvPicPr>
        <p:blipFill rotWithShape="1">
          <a:blip r:embed="rId4">
            <a:extLst>
              <a:ext uri="{28A0092B-C50C-407E-A947-70E740481C1C}">
                <a14:useLocalDpi xmlns:a14="http://schemas.microsoft.com/office/drawing/2010/main" val="0"/>
              </a:ext>
            </a:extLst>
          </a:blip>
          <a:srcRect b="4811"/>
          <a:stretch/>
        </p:blipFill>
        <p:spPr>
          <a:xfrm>
            <a:off x="0" y="0"/>
            <a:ext cx="12192000" cy="6617110"/>
          </a:xfrm>
          <a:prstGeom prst="rect">
            <a:avLst/>
          </a:prstGeom>
        </p:spPr>
      </p:pic>
      <p:pic>
        <p:nvPicPr>
          <p:cNvPr id="2" name="Gradient-colored box">
            <a:extLst>
              <a:ext uri="{FF2B5EF4-FFF2-40B4-BE49-F238E27FC236}">
                <a16:creationId xmlns:a16="http://schemas.microsoft.com/office/drawing/2014/main" id="{9A56F7EE-5F40-41C0-9597-0FA988E370C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6766562"/>
            <a:ext cx="12188825" cy="95225"/>
          </a:xfrm>
          <a:prstGeom prst="rect">
            <a:avLst/>
          </a:prstGeom>
        </p:spPr>
      </p:pic>
    </p:spTree>
    <p:extLst>
      <p:ext uri="{BB962C8B-B14F-4D97-AF65-F5344CB8AC3E}">
        <p14:creationId xmlns:p14="http://schemas.microsoft.com/office/powerpoint/2010/main" val="3321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39D42B-AAA2-4D68-A1B5-3DE26AA27B01}"/>
              </a:ext>
            </a:extLst>
          </p:cNvPr>
          <p:cNvSpPr/>
          <p:nvPr/>
        </p:nvSpPr>
        <p:spPr>
          <a:xfrm>
            <a:off x="0" y="914402"/>
            <a:ext cx="12191999" cy="526376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E2DF5-CBBD-1B20-7F81-B8FDBF5BCC7D}"/>
              </a:ext>
            </a:extLst>
          </p:cNvPr>
          <p:cNvSpPr>
            <a:spLocks noGrp="1"/>
          </p:cNvSpPr>
          <p:nvPr>
            <p:ph type="title"/>
          </p:nvPr>
        </p:nvSpPr>
        <p:spPr/>
        <p:txBody>
          <a:bodyPr>
            <a:normAutofit/>
          </a:bodyPr>
          <a:lstStyle/>
          <a:p>
            <a:r>
              <a:rPr lang="en-US"/>
              <a:t>Hub &amp; Spoke Architecture</a:t>
            </a:r>
          </a:p>
        </p:txBody>
      </p:sp>
      <p:sp>
        <p:nvSpPr>
          <p:cNvPr id="3" name="Slide Number Placeholder 2">
            <a:extLst>
              <a:ext uri="{FF2B5EF4-FFF2-40B4-BE49-F238E27FC236}">
                <a16:creationId xmlns:a16="http://schemas.microsoft.com/office/drawing/2014/main" id="{80F3069E-4DC2-BC0D-5E07-BDE681A79277}"/>
              </a:ext>
            </a:extLst>
          </p:cNvPr>
          <p:cNvSpPr>
            <a:spLocks noGrp="1"/>
          </p:cNvSpPr>
          <p:nvPr>
            <p:ph type="sldNum" idx="10"/>
          </p:nvPr>
        </p:nvSpPr>
        <p:spPr/>
        <p:txBody>
          <a:bodyPr/>
          <a:lstStyle/>
          <a:p>
            <a:fld id="{9FD93BC0-70FF-4796-842A-DF9606D0C9F8}" type="slidenum">
              <a:rPr lang="en-US" smtClean="0">
                <a:solidFill>
                  <a:schemeClr val="tx1"/>
                </a:solidFill>
              </a:rPr>
              <a:t>9</a:t>
            </a:fld>
            <a:endParaRPr lang="en-US">
              <a:solidFill>
                <a:schemeClr val="tx1"/>
              </a:solidFill>
            </a:endParaRPr>
          </a:p>
        </p:txBody>
      </p:sp>
      <p:sp>
        <p:nvSpPr>
          <p:cNvPr id="5" name="Footer Placeholder 4">
            <a:extLst>
              <a:ext uri="{FF2B5EF4-FFF2-40B4-BE49-F238E27FC236}">
                <a16:creationId xmlns:a16="http://schemas.microsoft.com/office/drawing/2014/main" id="{0D12AEC3-8832-5135-FDAD-D76744C69E31}"/>
              </a:ext>
            </a:extLst>
          </p:cNvPr>
          <p:cNvSpPr>
            <a:spLocks noGrp="1"/>
          </p:cNvSpPr>
          <p:nvPr>
            <p:ph type="ftr" sz="quarter" idx="11"/>
          </p:nvPr>
        </p:nvSpPr>
        <p:spPr/>
        <p:txBody>
          <a:bodyPr/>
          <a:lstStyle/>
          <a:p>
            <a:r>
              <a:rPr lang="en-US"/>
              <a:t>©2022 VMware, Inc. and Microsoft </a:t>
            </a:r>
            <a:r>
              <a:rPr lang="en-US">
                <a:solidFill>
                  <a:schemeClr val="tx1"/>
                </a:solidFill>
              </a:rPr>
              <a:t>Corporation</a:t>
            </a:r>
            <a:r>
              <a:rPr lang="en-US"/>
              <a:t>. All rights reserved.</a:t>
            </a:r>
          </a:p>
        </p:txBody>
      </p:sp>
      <p:pic>
        <p:nvPicPr>
          <p:cNvPr id="4" name="Picture 3">
            <a:extLst>
              <a:ext uri="{FF2B5EF4-FFF2-40B4-BE49-F238E27FC236}">
                <a16:creationId xmlns:a16="http://schemas.microsoft.com/office/drawing/2014/main" id="{D2D8B0A8-597D-C3CA-B3CA-4EB80F07092D}"/>
              </a:ext>
            </a:extLst>
          </p:cNvPr>
          <p:cNvPicPr>
            <a:picLocks noChangeAspect="1"/>
          </p:cNvPicPr>
          <p:nvPr/>
        </p:nvPicPr>
        <p:blipFill>
          <a:blip r:embed="rId3"/>
          <a:stretch>
            <a:fillRect/>
          </a:stretch>
        </p:blipFill>
        <p:spPr>
          <a:xfrm>
            <a:off x="1199240" y="992611"/>
            <a:ext cx="9793520" cy="5185558"/>
          </a:xfrm>
          <a:prstGeom prst="rect">
            <a:avLst/>
          </a:prstGeom>
        </p:spPr>
      </p:pic>
    </p:spTree>
    <p:extLst>
      <p:ext uri="{BB962C8B-B14F-4D97-AF65-F5344CB8AC3E}">
        <p14:creationId xmlns:p14="http://schemas.microsoft.com/office/powerpoint/2010/main" val="67721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3178</Words>
  <Application>Microsoft Office PowerPoint</Application>
  <PresentationFormat>Widescreen</PresentationFormat>
  <Paragraphs>457</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Metropolis</vt:lpstr>
      <vt:lpstr>Metropolis Light</vt:lpstr>
      <vt:lpstr>Segoe UI Semibold</vt:lpstr>
      <vt:lpstr>Office Theme</vt:lpstr>
      <vt:lpstr>PowerPoint Presentation</vt:lpstr>
      <vt:lpstr>Azure Spring Apps Enterprise </vt:lpstr>
      <vt:lpstr>Ship faster  with VMware Tanzu components</vt:lpstr>
      <vt:lpstr>Unlock Spring’s full potential </vt:lpstr>
      <vt:lpstr>Commercial support for Spring Boot</vt:lpstr>
      <vt:lpstr>Why operators / platform teams will love Azure Spring Apps </vt:lpstr>
      <vt:lpstr>Well Architected Framework</vt:lpstr>
      <vt:lpstr>PowerPoint Presentation</vt:lpstr>
      <vt:lpstr>Hub &amp; Spoke Architecture</vt:lpstr>
      <vt:lpstr>Common scenarios</vt:lpstr>
      <vt:lpstr>Internal / Line of business application</vt:lpstr>
      <vt:lpstr>Public application with on-premises dependencies</vt:lpstr>
      <vt:lpstr>High availability options</vt:lpstr>
      <vt:lpstr>PowerPoint Presentation</vt:lpstr>
      <vt:lpstr>Regulatory Compliance (ex. PCI-DSS)</vt:lpstr>
      <vt:lpstr>Price reduction. Azure Spring Apps does more, costs less! </vt:lpstr>
      <vt:lpstr>Accelerate Spring Apps to cloud at scale today!</vt:lpstr>
      <vt:lpstr>Start Enterprise!</vt:lpstr>
      <vt:lpstr>Sign up Rapid App Assessment Workshop</vt:lpstr>
      <vt:lpstr>Socials and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sudip gupta</dc:creator>
  <cp:lastModifiedBy>sudip gupta</cp:lastModifiedBy>
  <cp:revision>2</cp:revision>
  <dcterms:created xsi:type="dcterms:W3CDTF">2023-05-03T07:54:14Z</dcterms:created>
  <dcterms:modified xsi:type="dcterms:W3CDTF">2023-05-03T07:54:59Z</dcterms:modified>
</cp:coreProperties>
</file>